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72"/>
  </p:notesMasterIdLst>
  <p:sldIdLst>
    <p:sldId id="546" r:id="rId6"/>
    <p:sldId id="361" r:id="rId7"/>
    <p:sldId id="505" r:id="rId8"/>
    <p:sldId id="474" r:id="rId9"/>
    <p:sldId id="513" r:id="rId10"/>
    <p:sldId id="499" r:id="rId11"/>
    <p:sldId id="500" r:id="rId12"/>
    <p:sldId id="497" r:id="rId13"/>
    <p:sldId id="453" r:id="rId14"/>
    <p:sldId id="454" r:id="rId15"/>
    <p:sldId id="486" r:id="rId16"/>
    <p:sldId id="482" r:id="rId17"/>
    <p:sldId id="526" r:id="rId18"/>
    <p:sldId id="518" r:id="rId19"/>
    <p:sldId id="522" r:id="rId20"/>
    <p:sldId id="523" r:id="rId21"/>
    <p:sldId id="542" r:id="rId22"/>
    <p:sldId id="524" r:id="rId23"/>
    <p:sldId id="525" r:id="rId24"/>
    <p:sldId id="541" r:id="rId25"/>
    <p:sldId id="502" r:id="rId26"/>
    <p:sldId id="472" r:id="rId27"/>
    <p:sldId id="457" r:id="rId28"/>
    <p:sldId id="478" r:id="rId29"/>
    <p:sldId id="471" r:id="rId30"/>
    <p:sldId id="418" r:id="rId31"/>
    <p:sldId id="528" r:id="rId32"/>
    <p:sldId id="368" r:id="rId33"/>
    <p:sldId id="475" r:id="rId34"/>
    <p:sldId id="520" r:id="rId35"/>
    <p:sldId id="504" r:id="rId36"/>
    <p:sldId id="448" r:id="rId37"/>
    <p:sldId id="428" r:id="rId38"/>
    <p:sldId id="460" r:id="rId39"/>
    <p:sldId id="461" r:id="rId40"/>
    <p:sldId id="511" r:id="rId41"/>
    <p:sldId id="521" r:id="rId42"/>
    <p:sldId id="517" r:id="rId43"/>
    <p:sldId id="527" r:id="rId44"/>
    <p:sldId id="529" r:id="rId45"/>
    <p:sldId id="532" r:id="rId46"/>
    <p:sldId id="531" r:id="rId47"/>
    <p:sldId id="536" r:id="rId48"/>
    <p:sldId id="540" r:id="rId49"/>
    <p:sldId id="533" r:id="rId50"/>
    <p:sldId id="534" r:id="rId51"/>
    <p:sldId id="544" r:id="rId52"/>
    <p:sldId id="543" r:id="rId53"/>
    <p:sldId id="538" r:id="rId54"/>
    <p:sldId id="545" r:id="rId55"/>
    <p:sldId id="547" r:id="rId56"/>
    <p:sldId id="465" r:id="rId57"/>
    <p:sldId id="419" r:id="rId58"/>
    <p:sldId id="477" r:id="rId59"/>
    <p:sldId id="430" r:id="rId60"/>
    <p:sldId id="427" r:id="rId61"/>
    <p:sldId id="395" r:id="rId62"/>
    <p:sldId id="378" r:id="rId63"/>
    <p:sldId id="437" r:id="rId64"/>
    <p:sldId id="447" r:id="rId65"/>
    <p:sldId id="439" r:id="rId66"/>
    <p:sldId id="441" r:id="rId67"/>
    <p:sldId id="442" r:id="rId68"/>
    <p:sldId id="445" r:id="rId69"/>
    <p:sldId id="360" r:id="rId70"/>
    <p:sldId id="54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than Dennis" initials="ED" lastIdx="18" clrIdx="0">
    <p:extLst/>
  </p:cmAuthor>
  <p:cmAuthor id="2" name="Ethan Dennis" initials="ED [2]" lastIdx="1" clrIdx="1">
    <p:extLst/>
  </p:cmAuthor>
  <p:cmAuthor id="3" name="Ethan Dennis" initials="ED [3]" lastIdx="1" clrIdx="2">
    <p:extLst/>
  </p:cmAuthor>
  <p:cmAuthor id="4" name="Ethan Dennis" initials="ED [4]" lastIdx="1" clrIdx="3">
    <p:extLst/>
  </p:cmAuthor>
  <p:cmAuthor id="5" name="Ethan Dennis" initials="ED [5]" lastIdx="1" clrIdx="4">
    <p:extLst/>
  </p:cmAuthor>
  <p:cmAuthor id="6" name="Ethan Dennis" initials="ED [6]" lastIdx="1" clrIdx="5">
    <p:extLst/>
  </p:cmAuthor>
  <p:cmAuthor id="7" name="Ethan Dennis" initials="ED [7]" lastIdx="1" clrIdx="6">
    <p:extLst/>
  </p:cmAuthor>
  <p:cmAuthor id="8" name="Ethan Dennis" initials="ED [8]" lastIdx="1" clrIdx="7">
    <p:extLst/>
  </p:cmAuthor>
  <p:cmAuthor id="9" name="Ethan Dennis" initials="ED [9]" lastIdx="1" clrIdx="8">
    <p:extLst/>
  </p:cmAuthor>
  <p:cmAuthor id="10" name="Ethan Dennis" initials="ED [10]" lastIdx="1" clrIdx="9">
    <p:extLst/>
  </p:cmAuthor>
  <p:cmAuthor id="11" name="Ethan Dennis" initials="ED [11]" lastIdx="1" clrIdx="10">
    <p:extLst/>
  </p:cmAuthor>
  <p:cmAuthor id="12" name="Jennifer L. Kerns" initials="JLK" lastIdx="45" clrIdx="11">
    <p:extLst/>
  </p:cmAuthor>
  <p:cmAuthor id="13" name="Ben Buttigieg" initials="B" lastIdx="4" clrIdx="12">
    <p:extLst/>
  </p:cmAuthor>
  <p:cmAuthor id="14" name="Ben Buttigieg" initials="B [2]" lastIdx="1" clrIdx="13">
    <p:extLst/>
  </p:cmAuthor>
  <p:cmAuthor id="15" name="Matisse Hack" initials="MH" lastIdx="36" clrIdx="14">
    <p:extLst/>
  </p:cmAuthor>
  <p:cmAuthor id="16" name="Sweeky Satpathy" initials="SS" lastIdx="28" clrIdx="15"/>
  <p:cmAuthor id="17" name=" " initials="" lastIdx="23" clrIdx="16">
    <p:extLst/>
  </p:cmAuthor>
  <p:cmAuthor id="18" name=" " initials=" [2]" lastIdx="1" clrIdx="17">
    <p:extLst/>
  </p:cmAuthor>
  <p:cmAuthor id="19" name=" " initials=" [3]" lastIdx="1" clrIdx="18">
    <p:extLst/>
  </p:cmAuthor>
  <p:cmAuthor id="20" name=" " initials=" [4]" lastIdx="1" clrIdx="19">
    <p:extLst/>
  </p:cmAuthor>
  <p:cmAuthor id="21" name=" " initials=" [5]" lastIdx="1" clrIdx="20">
    <p:extLst/>
  </p:cmAuthor>
  <p:cmAuthor id="22" name="Jennifer Kerns" initials="JK" lastIdx="21" clrIdx="2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808"/>
    <a:srgbClr val="15A7C2"/>
    <a:srgbClr val="000000"/>
    <a:srgbClr val="636E84"/>
    <a:srgbClr val="4AC604"/>
    <a:srgbClr val="50C300"/>
    <a:srgbClr val="E59800"/>
    <a:srgbClr val="00ABC2"/>
    <a:srgbClr val="A800DB"/>
    <a:srgbClr val="E5C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515" autoAdjust="0"/>
  </p:normalViewPr>
  <p:slideViewPr>
    <p:cSldViewPr snapToGrid="0">
      <p:cViewPr varScale="1">
        <p:scale>
          <a:sx n="65" d="100"/>
          <a:sy n="65" d="100"/>
        </p:scale>
        <p:origin x="702"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commentAuthors" Target="commentAuthors.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xamarin.com/guides/xamarin-forms/deployment,_testing,_and_metrics/uitest-and-test-clou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eveloper.xamarin.com/guides/testcloud/uitest/working-with/backdoo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58125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charset="0"/>
              <a:buNone/>
            </a:pPr>
            <a:r>
              <a:rPr lang="en-US"/>
              <a:t>Add </a:t>
            </a:r>
            <a:r>
              <a:rPr lang="en-US" err="1"/>
              <a:t>app.Repl</a:t>
            </a:r>
            <a:r>
              <a:rPr lang="en-US"/>
              <a:t>()</a:t>
            </a:r>
            <a:r>
              <a:rPr lang="en-US" baseline="0"/>
              <a:t> in one of the tests and show them how to launch the REPL</a:t>
            </a:r>
          </a:p>
          <a:p>
            <a:pPr marL="0" indent="0">
              <a:buFont typeface="Arial" charset="0"/>
              <a:buNone/>
            </a:pPr>
            <a:r>
              <a:rPr lang="en-US" baseline="0"/>
              <a:t>Demo :</a:t>
            </a:r>
          </a:p>
          <a:p>
            <a:pPr marL="171450" lvl="0" indent="-171450">
              <a:buFont typeface="Arial" charset="0"/>
              <a:buChar char="•"/>
            </a:pPr>
            <a:r>
              <a:rPr lang="en-US" baseline="0"/>
              <a:t>Tree Command</a:t>
            </a:r>
          </a:p>
          <a:p>
            <a:pPr marL="171450" lvl="0" indent="-171450">
              <a:buFont typeface="Arial" charset="0"/>
              <a:buChar char="•"/>
            </a:pPr>
            <a:r>
              <a:rPr lang="en-US" baseline="0" err="1"/>
              <a:t>app.Query</a:t>
            </a:r>
            <a:r>
              <a:rPr lang="en-US" baseline="0"/>
              <a:t>() </a:t>
            </a:r>
          </a:p>
          <a:p>
            <a:pPr marL="171450" lvl="0" indent="-171450">
              <a:buFont typeface="Arial" charset="0"/>
              <a:buChar char="•"/>
            </a:pPr>
            <a:r>
              <a:rPr lang="en-US" baseline="0"/>
              <a:t>The lambda statement </a:t>
            </a:r>
          </a:p>
          <a:p>
            <a:pPr marL="171450" lvl="0" indent="-171450">
              <a:buFont typeface="Arial" charset="0"/>
              <a:buChar char="•"/>
            </a:pPr>
            <a:r>
              <a:rPr lang="en-US" baseline="0"/>
              <a:t>The different Query options: </a:t>
            </a:r>
            <a:r>
              <a:rPr lang="en-US" b="1" baseline="0"/>
              <a:t>Class, ID, Text</a:t>
            </a:r>
          </a:p>
          <a:p>
            <a:pPr marL="171450" lvl="0" indent="-171450">
              <a:buFont typeface="Arial" charset="0"/>
              <a:buChar char="•"/>
            </a:pPr>
            <a:r>
              <a:rPr lang="en-US" b="0" baseline="0"/>
              <a:t>Example of how to compo</a:t>
            </a:r>
            <a:br>
              <a:rPr lang="en-US"/>
            </a:br>
            <a:br>
              <a:rPr lang="en-US"/>
            </a:b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11</a:t>
            </a:fld>
            <a:endParaRPr lang="en-US"/>
          </a:p>
        </p:txBody>
      </p:sp>
    </p:spTree>
    <p:extLst>
      <p:ext uri="{BB962C8B-B14F-4D97-AF65-F5344CB8AC3E}">
        <p14:creationId xmlns:p14="http://schemas.microsoft.com/office/powerpoint/2010/main" val="166033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t>Exercise,</a:t>
            </a:r>
            <a:r>
              <a:rPr lang="en-US" baseline="0"/>
              <a:t> repeat steps shown in the previous demo</a:t>
            </a:r>
          </a:p>
          <a:p>
            <a:pPr marL="228600" lvl="0" indent="-228600">
              <a:buFont typeface="+mj-lt"/>
              <a:buAutoNum type="arabicPeriod"/>
            </a:pPr>
            <a:r>
              <a:rPr lang="en-US" baseline="0"/>
              <a:t>Open REPL</a:t>
            </a:r>
          </a:p>
          <a:p>
            <a:pPr marL="228600" lvl="0" indent="-228600">
              <a:buFont typeface="+mj-lt"/>
              <a:buAutoNum type="arabicPeriod"/>
            </a:pPr>
            <a:r>
              <a:rPr lang="en-US" baseline="0"/>
              <a:t>Query for Get Weather button</a:t>
            </a:r>
          </a:p>
          <a:p>
            <a:pPr marL="228600" lvl="0" indent="-228600">
              <a:buFont typeface="+mj-lt"/>
              <a:buAutoNum type="arabicPeriod"/>
            </a:pPr>
            <a:r>
              <a:rPr lang="en-US" baseline="0"/>
              <a:t>Query for Text box</a:t>
            </a:r>
          </a:p>
          <a:p>
            <a:pPr marL="228600" lvl="0" indent="-228600">
              <a:buFont typeface="+mj-lt"/>
              <a:buAutoNum type="arabicPeriod"/>
            </a:pPr>
            <a:r>
              <a:rPr lang="en-US" baseline="0"/>
              <a:t>Enter text into the Location text box</a:t>
            </a:r>
          </a:p>
          <a:p>
            <a:pPr marL="228600" lvl="0" indent="-228600">
              <a:buFont typeface="+mj-lt"/>
              <a:buAutoNum type="arabicPeriod"/>
            </a:pPr>
            <a:r>
              <a:rPr lang="en-US" baseline="0"/>
              <a:t>Gesture Interact with the Button element</a:t>
            </a:r>
          </a:p>
          <a:p>
            <a:pPr marL="228600" lvl="0" indent="-228600">
              <a:buFont typeface="+mj-lt"/>
              <a:buAutoNum type="arabicPeriod"/>
            </a:pPr>
            <a:r>
              <a:rPr lang="en-US" baseline="0"/>
              <a:t>Copy steps</a:t>
            </a:r>
          </a:p>
          <a:p>
            <a:pPr marL="228600" lvl="0" indent="-228600">
              <a:buFont typeface="+mj-lt"/>
              <a:buAutoNum type="arabicPeriod"/>
            </a:pPr>
            <a:r>
              <a:rPr lang="en-US" baseline="0"/>
              <a:t>Paste into </a:t>
            </a:r>
            <a:r>
              <a:rPr lang="en-US" baseline="0" err="1"/>
              <a:t>Test.cs</a:t>
            </a:r>
            <a:r>
              <a:rPr lang="en-US" baseline="0"/>
              <a:t> file</a:t>
            </a:r>
          </a:p>
          <a:p>
            <a:pPr marL="228600" lvl="0" indent="-228600">
              <a:buFont typeface="+mj-lt"/>
              <a:buAutoNum type="arabicPeriod"/>
            </a:pPr>
            <a:r>
              <a:rPr lang="en-US" baseline="0"/>
              <a:t>Edit into Method called </a:t>
            </a:r>
            <a:r>
              <a:rPr lang="en-US" baseline="0" err="1"/>
              <a:t>WeatherLocationTest</a:t>
            </a:r>
            <a:r>
              <a:rPr lang="en-US" baseline="0"/>
              <a:t>()</a:t>
            </a:r>
          </a:p>
          <a:p>
            <a:pPr marL="228600" lvl="0" indent="-228600">
              <a:buFont typeface="+mj-lt"/>
              <a:buAutoNum type="arabicPeriod"/>
            </a:pPr>
            <a:r>
              <a:rPr lang="en-US" baseline="0"/>
              <a:t>RUN TEST!</a:t>
            </a:r>
          </a:p>
          <a:p>
            <a:pPr marL="628650" lvl="1" indent="-171450">
              <a:buFont typeface="Arial" charset="0"/>
              <a:buChar char="•"/>
            </a:pPr>
            <a:endParaRPr lang="en-US" baseline="0"/>
          </a:p>
          <a:p>
            <a:pPr marL="628650" lvl="1" indent="-171450">
              <a:buFont typeface="Arial" charset="0"/>
              <a:buChar char="•"/>
            </a:pPr>
            <a:endParaRPr lang="en-US" baseline="0"/>
          </a:p>
          <a:p>
            <a:pPr marL="628650" lvl="1" indent="-171450">
              <a:buFont typeface="Arial" charset="0"/>
              <a:buChar char="•"/>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12</a:t>
            </a:fld>
            <a:endParaRPr lang="en-US"/>
          </a:p>
        </p:txBody>
      </p:sp>
    </p:spTree>
    <p:extLst>
      <p:ext uri="{BB962C8B-B14F-4D97-AF65-F5344CB8AC3E}">
        <p14:creationId xmlns:p14="http://schemas.microsoft.com/office/powerpoint/2010/main" val="121095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13</a:t>
            </a:fld>
            <a:endParaRPr lang="en-US"/>
          </a:p>
        </p:txBody>
      </p:sp>
    </p:spTree>
    <p:extLst>
      <p:ext uri="{BB962C8B-B14F-4D97-AF65-F5344CB8AC3E}">
        <p14:creationId xmlns:p14="http://schemas.microsoft.com/office/powerpoint/2010/main" val="698570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14</a:t>
            </a:fld>
            <a:endParaRPr lang="en-US"/>
          </a:p>
        </p:txBody>
      </p:sp>
    </p:spTree>
    <p:extLst>
      <p:ext uri="{BB962C8B-B14F-4D97-AF65-F5344CB8AC3E}">
        <p14:creationId xmlns:p14="http://schemas.microsoft.com/office/powerpoint/2010/main" val="124655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15</a:t>
            </a:fld>
            <a:endParaRPr lang="en-US"/>
          </a:p>
        </p:txBody>
      </p:sp>
    </p:spTree>
    <p:extLst>
      <p:ext uri="{BB962C8B-B14F-4D97-AF65-F5344CB8AC3E}">
        <p14:creationId xmlns:p14="http://schemas.microsoft.com/office/powerpoint/2010/main" val="174234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16</a:t>
            </a:fld>
            <a:endParaRPr lang="en-US"/>
          </a:p>
        </p:txBody>
      </p:sp>
    </p:spTree>
    <p:extLst>
      <p:ext uri="{BB962C8B-B14F-4D97-AF65-F5344CB8AC3E}">
        <p14:creationId xmlns:p14="http://schemas.microsoft.com/office/powerpoint/2010/main" val="58769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209663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45828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1726616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 IDs on UI elements will make it harder to write stable tests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Apps can have multiple elements with the same text, language settings can translate texts, and view hierarchy indexes can change but ID’s are generally unique.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Forms apps can map AutomationId to Content Description and ID in Android and iOS, respectively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Documentation on adding IDs in Xamarin.Forms applications: </a:t>
            </a:r>
            <a:r>
              <a:rPr lang="en-US" sz="1200" u="sng" kern="1200">
                <a:solidFill>
                  <a:schemeClr val="tx1"/>
                </a:solidFill>
                <a:effectLst/>
                <a:latin typeface="+mn-lt"/>
                <a:ea typeface="+mn-ea"/>
                <a:cs typeface="+mn-cs"/>
                <a:hlinkClick r:id="rId3"/>
              </a:rPr>
              <a:t>https://developer.xamarin.com/guides/xamarin-forms/deployment,_testing,_and_metrics/uitest-and-test-cloud/</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b="1"/>
              <a:t>Make sure to include the Calabash Test Server in the iOS app</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If Xamarin App: include the Xamarin Test Cloud Agent NuGet package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Call Xamarin.Calabash.Start() in AppDelegate.FinishedLaunching to start it. Make sure to conditionally compile so it's linked out for release builds.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apps</a:t>
            </a:r>
            <a:r>
              <a:rPr lang="en-US" sz="1200" kern="1200" baseline="0">
                <a:solidFill>
                  <a:schemeClr val="tx1"/>
                </a:solidFill>
                <a:effectLst/>
                <a:latin typeface="+mn-lt"/>
                <a:ea typeface="+mn-ea"/>
                <a:cs typeface="+mn-cs"/>
              </a:rPr>
              <a:t> built with the native tools, use this guide: https://github.com/calabash/calabash-ios/wiki/Tutorial%3A-How-to-add-Calabash-to-Xcode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b="1"/>
              <a:t>Don’t use Android mono shared runtime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UITest cannot run on apps using the Mono Shared Runtime, so for test builds this will need to be turned off. This can be set in the project options menu</a:t>
            </a:r>
          </a:p>
          <a:p>
            <a:endParaRPr lang="en-US" sz="1200" kern="1200">
              <a:solidFill>
                <a:schemeClr val="tx1"/>
              </a:solidFill>
              <a:effectLst/>
              <a:latin typeface="+mn-lt"/>
              <a:ea typeface="+mn-ea"/>
              <a:cs typeface="+mn-cs"/>
            </a:endParaRPr>
          </a:p>
          <a:p>
            <a:r>
              <a:rPr lang="en-US" b="1"/>
              <a:t>Make sure the Xamarin.UITest NuGet package is up to date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Since OSs change quickly and we're dealing with multiple, it is important to make sure the package is kept up-to-date.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generally the first thing I ask if someone is seeing issues with test execution</a:t>
            </a:r>
          </a:p>
          <a:p>
            <a:endParaRPr lang="en-US" sz="1200" kern="1200">
              <a:solidFill>
                <a:schemeClr val="tx1"/>
              </a:solidFill>
              <a:effectLst/>
              <a:latin typeface="+mn-lt"/>
              <a:ea typeface="+mn-ea"/>
              <a:cs typeface="+mn-cs"/>
            </a:endParaRPr>
          </a:p>
          <a:p>
            <a:r>
              <a:rPr lang="en-US" b="1"/>
              <a:t>NUnit 3.x is not supported in Test Cloud right now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Currently only up to NUnit 2.6.4 works in Test Cloud. This should change in the future, but it is the current status</a:t>
            </a:r>
          </a:p>
          <a:p>
            <a:endParaRPr lang="en-US" sz="1200" kern="1200">
              <a:solidFill>
                <a:schemeClr val="tx1"/>
              </a:solidFill>
              <a:effectLst/>
              <a:latin typeface="+mn-lt"/>
              <a:ea typeface="+mn-ea"/>
              <a:cs typeface="+mn-cs"/>
            </a:endParaRPr>
          </a:p>
          <a:p>
            <a:r>
              <a:rPr lang="en-US" b="1"/>
              <a:t>Not</a:t>
            </a:r>
            <a:r>
              <a:rPr lang="en-US" b="1" baseline="0"/>
              <a:t> specifying the withinQuery parameter of scrolling methods</a:t>
            </a:r>
            <a:endParaRPr lang="en-US" b="1"/>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can increase speeds of methods.</a:t>
            </a:r>
            <a:r>
              <a:rPr lang="en-US" sz="1200" kern="1200" baseline="0">
                <a:solidFill>
                  <a:schemeClr val="tx1"/>
                </a:solidFill>
                <a:effectLst/>
                <a:latin typeface="+mn-lt"/>
                <a:ea typeface="+mn-ea"/>
                <a:cs typeface="+mn-cs"/>
              </a:rPr>
              <a:t> If not specified, UITest will use the top-most ScrollView</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236499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200507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31257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1730992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2116076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Note one to one relationship between page classes and pages in the app.</a:t>
            </a:r>
          </a:p>
          <a:p>
            <a:pPr marL="171450" indent="-171450">
              <a:buFont typeface="Arial" charset="0"/>
              <a:buChar char="•"/>
            </a:pPr>
            <a:r>
              <a:rPr lang="en-US" baseline="0"/>
              <a:t>UITest bridges gap between test and app. Only Page classes interact with actual pages via UITest.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a:t>The test only knows about the page classes. It has no relationship to the actual page in the app.</a:t>
            </a:r>
          </a:p>
        </p:txBody>
      </p:sp>
      <p:sp>
        <p:nvSpPr>
          <p:cNvPr id="4" name="Slide Number Placeholder 3"/>
          <p:cNvSpPr>
            <a:spLocks noGrp="1"/>
          </p:cNvSpPr>
          <p:nvPr>
            <p:ph type="sldNum" sz="quarter" idx="10"/>
          </p:nvPr>
        </p:nvSpPr>
        <p:spPr/>
        <p:txBody>
          <a:bodyPr/>
          <a:lstStyle/>
          <a:p>
            <a:fld id="{9D910A0A-9540-4D79-B21B-C384A079AB75}" type="slidenum">
              <a:rPr lang="en-US" smtClean="0"/>
              <a:t>24</a:t>
            </a:fld>
            <a:endParaRPr lang="en-US"/>
          </a:p>
        </p:txBody>
      </p:sp>
    </p:spTree>
    <p:extLst>
      <p:ext uri="{BB962C8B-B14F-4D97-AF65-F5344CB8AC3E}">
        <p14:creationId xmlns:p14="http://schemas.microsoft.com/office/powerpoint/2010/main" val="722446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we looked at earlier is actually</a:t>
            </a:r>
            <a:r>
              <a:rPr lang="en-US" baseline="0"/>
              <a:t> not entirely correct because the test is making calls to UITest directly (the ”app</a:t>
            </a:r>
            <a:r>
              <a:rPr lang="mr-IN" baseline="0"/>
              <a:t>…</a:t>
            </a:r>
            <a:r>
              <a:rPr lang="en-US" baseline="0"/>
              <a:t>”). We should replace this </a:t>
            </a:r>
            <a:r>
              <a:rPr lang="en-US"/>
              <a:t>“procedural”</a:t>
            </a:r>
            <a:r>
              <a:rPr lang="en-US" baseline="0"/>
              <a:t> code in the test with calls to page classes instead.</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25</a:t>
            </a:fld>
            <a:endParaRPr lang="en-US"/>
          </a:p>
        </p:txBody>
      </p:sp>
    </p:spTree>
    <p:extLst>
      <p:ext uri="{BB962C8B-B14F-4D97-AF65-F5344CB8AC3E}">
        <p14:creationId xmlns:p14="http://schemas.microsoft.com/office/powerpoint/2010/main" val="1080652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a:t>AppManager.cs</a:t>
            </a:r>
          </a:p>
          <a:p>
            <a:pPr marL="685800" lvl="1" indent="-228600">
              <a:buFont typeface="Arial" charset="0"/>
              <a:buChar char="•"/>
            </a:pPr>
            <a:r>
              <a:rPr lang="en-US" b="0" u="none"/>
              <a:t>Launches</a:t>
            </a:r>
            <a:r>
              <a:rPr lang="en-US" b="0" u="none" baseline="0"/>
              <a:t> app based on the platform we are on</a:t>
            </a:r>
          </a:p>
          <a:p>
            <a:pPr marL="685800" lvl="1" indent="-228600">
              <a:buFont typeface="Arial" charset="0"/>
              <a:buChar char="•"/>
            </a:pPr>
            <a:r>
              <a:rPr lang="en-US" b="0" u="none" baseline="0"/>
              <a:t>Initialized the “app” variable and saves a static reference to it so that other pages can access it easily</a:t>
            </a:r>
          </a:p>
          <a:p>
            <a:pPr marL="685800" lvl="1" indent="-228600">
              <a:buFont typeface="Arial" charset="0"/>
              <a:buChar char="•"/>
            </a:pPr>
            <a:endParaRPr lang="en-US" b="0" u="none" baseline="0"/>
          </a:p>
          <a:p>
            <a:pPr marL="228600" lvl="0" indent="-228600">
              <a:buFont typeface="+mj-lt"/>
              <a:buAutoNum type="arabicPeriod"/>
            </a:pPr>
            <a:r>
              <a:rPr lang="en-US" b="1" u="sng"/>
              <a:t>BaseTestFixture.cs</a:t>
            </a:r>
          </a:p>
          <a:p>
            <a:pPr marL="628650" lvl="1" indent="-171450">
              <a:buFont typeface="Arial" charset="0"/>
              <a:buChar char="•"/>
            </a:pPr>
            <a:r>
              <a:rPr lang="en-US" b="0" u="none"/>
              <a:t>A common class</a:t>
            </a:r>
            <a:r>
              <a:rPr lang="en-US" b="0" u="none" baseline="0"/>
              <a:t> for all your test fixtures to inherit from</a:t>
            </a:r>
          </a:p>
          <a:p>
            <a:pPr marL="628650" lvl="1" indent="-171450">
              <a:buFont typeface="Arial" charset="0"/>
              <a:buChar char="•"/>
            </a:pPr>
            <a:r>
              <a:rPr lang="en-US" b="0" u="none"/>
              <a:t>Holds a </a:t>
            </a:r>
            <a:r>
              <a:rPr lang="en-US" b="0" u="none" baseline="0"/>
              <a:t>shared SetUp method</a:t>
            </a:r>
          </a:p>
          <a:p>
            <a:pPr marL="228600" lvl="0" indent="-228600">
              <a:buFont typeface="+mj-lt"/>
              <a:buAutoNum type="arabicPeriod"/>
            </a:pPr>
            <a:endParaRPr lang="en-US" b="0" u="none" baseline="0"/>
          </a:p>
          <a:p>
            <a:pPr marL="228600" lvl="0" indent="-228600">
              <a:buFont typeface="+mj-lt"/>
              <a:buAutoNum type="arabicPeriod"/>
            </a:pPr>
            <a:r>
              <a:rPr lang="en-US" b="1" u="sng" baseline="0"/>
              <a:t>PlatformQuery.cs</a:t>
            </a:r>
          </a:p>
          <a:p>
            <a:pPr marL="685800" lvl="1" indent="-228600">
              <a:buFont typeface="Arial" charset="0"/>
              <a:buChar char="•"/>
            </a:pPr>
            <a:r>
              <a:rPr lang="en-US" b="0" u="none" baseline="0"/>
              <a:t>This contains traits per platform</a:t>
            </a:r>
          </a:p>
          <a:p>
            <a:pPr marL="628650" lvl="1" indent="-171450">
              <a:buFont typeface="Arial" charset="0"/>
              <a:buChar char="•"/>
            </a:pPr>
            <a:endParaRPr lang="en-US" sz="1200" b="0" u="none" kern="1200" baseline="0">
              <a:solidFill>
                <a:schemeClr val="tx1"/>
              </a:solidFill>
              <a:effectLst/>
              <a:latin typeface="+mn-lt"/>
              <a:ea typeface="+mn-ea"/>
              <a:cs typeface="+mn-cs"/>
            </a:endParaRPr>
          </a:p>
          <a:p>
            <a:pPr marL="228600" lvl="0" indent="-228600">
              <a:buFont typeface="+mj-lt"/>
              <a:buAutoNum type="arabicPeriod"/>
            </a:pPr>
            <a:r>
              <a:rPr lang="en-US" sz="1200" b="1" u="sng" kern="1200">
                <a:solidFill>
                  <a:schemeClr val="tx1"/>
                </a:solidFill>
                <a:effectLst/>
                <a:latin typeface="+mn-lt"/>
                <a:ea typeface="+mn-ea"/>
                <a:cs typeface="+mn-cs"/>
              </a:rPr>
              <a:t>ForecastTests.cs</a:t>
            </a:r>
          </a:p>
          <a:p>
            <a:pPr marL="628650" lvl="1" indent="-171450">
              <a:buFont typeface="Arial" charset="0"/>
              <a:buChar char="•"/>
            </a:pPr>
            <a:r>
              <a:rPr lang="en-US" sz="1200" b="0" u="none" kern="1200">
                <a:solidFill>
                  <a:schemeClr val="tx1"/>
                </a:solidFill>
                <a:effectLst/>
                <a:latin typeface="+mn-lt"/>
                <a:ea typeface="+mn-ea"/>
                <a:cs typeface="+mn-cs"/>
              </a:rPr>
              <a:t>Inherits from BaseTestFixture</a:t>
            </a:r>
          </a:p>
          <a:p>
            <a:pPr marL="628650" lvl="1" indent="-171450">
              <a:buFont typeface="Arial" charset="0"/>
              <a:buChar char="•"/>
            </a:pPr>
            <a:r>
              <a:rPr lang="en-US" sz="1200" b="0" u="none" kern="1200" baseline="0">
                <a:solidFill>
                  <a:schemeClr val="tx1"/>
                </a:solidFill>
                <a:effectLst/>
                <a:latin typeface="+mn-lt"/>
                <a:ea typeface="+mn-ea"/>
                <a:cs typeface="+mn-cs"/>
              </a:rPr>
              <a:t>It’s a test fixture that can contain several test methods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u="none" kern="1200" baseline="0">
                <a:solidFill>
                  <a:schemeClr val="tx1"/>
                </a:solidFill>
                <a:effectLst/>
                <a:latin typeface="+mn-lt"/>
                <a:ea typeface="+mn-ea"/>
                <a:cs typeface="+mn-cs"/>
              </a:rPr>
              <a:t>The test never calls “app.”</a:t>
            </a:r>
          </a:p>
          <a:p>
            <a:pPr marL="628650" lvl="1" indent="-171450">
              <a:buFont typeface="Arial" charset="0"/>
              <a:buChar char="•"/>
            </a:pPr>
            <a:r>
              <a:rPr lang="en-US" sz="1200" b="0" u="none" kern="1200" baseline="0">
                <a:solidFill>
                  <a:schemeClr val="tx1"/>
                </a:solidFill>
                <a:effectLst/>
                <a:latin typeface="+mn-lt"/>
                <a:ea typeface="+mn-ea"/>
                <a:cs typeface="+mn-cs"/>
              </a:rPr>
              <a:t>The test only consists of calls to pages. The pages do all the work of interacting with the app and make the test easy to understand at a glance.</a:t>
            </a:r>
          </a:p>
          <a:p>
            <a:pPr marL="628650" lvl="1" indent="-171450">
              <a:buFont typeface="Arial" charset="0"/>
              <a:buChar char="•"/>
            </a:pPr>
            <a:endParaRPr lang="en-US" sz="1200" b="0" u="none" kern="1200" baseline="0">
              <a:solidFill>
                <a:schemeClr val="tx1"/>
              </a:solidFill>
              <a:effectLst/>
              <a:latin typeface="+mn-lt"/>
              <a:ea typeface="+mn-ea"/>
              <a:cs typeface="+mn-cs"/>
            </a:endParaRPr>
          </a:p>
          <a:p>
            <a:pPr marL="228600" lvl="0" indent="-228600">
              <a:buFont typeface="+mj-lt"/>
              <a:buAutoNum type="arabicPeriod"/>
            </a:pPr>
            <a:r>
              <a:rPr lang="en-US" b="1" u="sng"/>
              <a:t>BasePage.cs</a:t>
            </a:r>
          </a:p>
          <a:p>
            <a:pPr marL="628650" lvl="1" indent="-171450">
              <a:buFont typeface="Arial" charset="0"/>
              <a:buChar char="•"/>
            </a:pPr>
            <a:r>
              <a:rPr lang="en-US"/>
              <a:t>All</a:t>
            </a:r>
            <a:r>
              <a:rPr lang="en-US" baseline="0"/>
              <a:t> pages inherit from BasePage</a:t>
            </a:r>
          </a:p>
          <a:p>
            <a:pPr marL="628650" lvl="1" indent="-171450">
              <a:buFont typeface="Arial" charset="0"/>
              <a:buChar char="•"/>
            </a:pPr>
            <a:r>
              <a:rPr lang="en-US" baseline="0"/>
              <a:t>When the BasePage’s constructor is called it waits for a “trait”</a:t>
            </a:r>
          </a:p>
          <a:p>
            <a:pPr marL="628650" lvl="1" indent="-171450">
              <a:buFont typeface="Arial" charset="0"/>
              <a:buChar char="•"/>
            </a:pPr>
            <a:r>
              <a:rPr lang="en-US" baseline="0"/>
              <a:t>Each page defines it’s own trait, which is a an element that is unique to that page and indicates the page is fully loaded and ready to interact with.</a:t>
            </a:r>
          </a:p>
          <a:p>
            <a:pPr marL="628650" lvl="1" indent="-171450">
              <a:buFont typeface="Arial" charset="0"/>
              <a:buChar char="•"/>
            </a:pPr>
            <a:endParaRPr lang="en-US"/>
          </a:p>
          <a:p>
            <a:pPr marL="228600" lvl="0" indent="-228600">
              <a:buFont typeface="+mj-lt"/>
              <a:buAutoNum type="arabicPeriod"/>
            </a:pPr>
            <a:r>
              <a:rPr lang="en-US" sz="1200" b="1" u="sng" kern="1200">
                <a:solidFill>
                  <a:schemeClr val="tx1"/>
                </a:solidFill>
                <a:effectLst/>
                <a:latin typeface="+mn-lt"/>
                <a:ea typeface="+mn-ea"/>
                <a:cs typeface="+mn-cs"/>
              </a:rPr>
              <a:t>ForecastPage.cs</a:t>
            </a:r>
            <a:endParaRPr lang="en-US" b="1" u="sng"/>
          </a:p>
          <a:p>
            <a:pPr marL="628650" lvl="1" indent="-171450">
              <a:buFont typeface="Arial" charset="0"/>
              <a:buChar char="•"/>
            </a:pPr>
            <a:r>
              <a:rPr lang="en-US"/>
              <a:t>Inherits from BasePage</a:t>
            </a:r>
          </a:p>
          <a:p>
            <a:pPr marL="628650" lvl="1" indent="-171450">
              <a:buFont typeface="Arial" charset="0"/>
              <a:buChar char="•"/>
            </a:pPr>
            <a:r>
              <a:rPr lang="en-US"/>
              <a:t>Overrides</a:t>
            </a:r>
            <a:r>
              <a:rPr lang="en-US" baseline="0"/>
              <a:t> the Trait property of the BasePage with the identifiers for the page</a:t>
            </a:r>
            <a:endParaRPr lang="en-US"/>
          </a:p>
          <a:p>
            <a:pPr marL="628650" lvl="1" indent="-171450">
              <a:buFont typeface="Arial" charset="0"/>
              <a:buChar char="•"/>
            </a:pPr>
            <a:r>
              <a:rPr lang="en-US" baseline="0"/>
              <a:t>Sets all the queries for elements on the page in the constructor so it is easy to change the queries if the app ever changes</a:t>
            </a:r>
          </a:p>
          <a:p>
            <a:pPr marL="628650" lvl="1" indent="-171450">
              <a:buFont typeface="Arial" charset="0"/>
              <a:buChar char="•"/>
            </a:pPr>
            <a:r>
              <a:rPr lang="en-US" baseline="0"/>
              <a:t>Implements methods for actions that can be taken on that page</a:t>
            </a:r>
          </a:p>
          <a:p>
            <a:pPr marL="628650" lvl="1" indent="-171450">
              <a:buFont typeface="Arial" charset="0"/>
              <a:buChar char="•"/>
            </a:pPr>
            <a:endParaRPr lang="en-US" baseline="0"/>
          </a:p>
          <a:p>
            <a:pPr marL="228600" lvl="0" indent="-228600">
              <a:buFont typeface="+mj-lt"/>
              <a:buAutoNum type="arabicPeriod"/>
            </a:pPr>
            <a:r>
              <a:rPr lang="en-US" b="1" u="sng" baseline="0"/>
              <a:t>WeatherPage.cs</a:t>
            </a:r>
            <a:endParaRPr lang="en-US" b="0" u="none" baseline="0"/>
          </a:p>
          <a:p>
            <a:pPr marL="685800" lvl="1" indent="-228600">
              <a:buFont typeface="Arial" charset="0"/>
              <a:buChar char="•"/>
            </a:pPr>
            <a:r>
              <a:rPr lang="en-US" b="0" u="none" baseline="0"/>
              <a:t>The WeatherPage has several unimplemented methods that need to be completed (this is the exercise for this module)</a:t>
            </a:r>
            <a:endParaRPr lang="en-US" b="1" u="sng" baseline="0"/>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2328193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1616599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kern="1200">
                <a:solidFill>
                  <a:schemeClr val="tx1"/>
                </a:solidFill>
                <a:effectLst/>
                <a:latin typeface="+mn-lt"/>
                <a:ea typeface="+mn-ea"/>
                <a:cs typeface="+mn-cs"/>
              </a:rPr>
              <a:t>The best fit for these kinds of tests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is if the UI for Android and iOS are very similar with corresponding views. A lot of apps look somewhat similar on different platforms,</a:t>
            </a:r>
            <a:r>
              <a:rPr lang="en-US" sz="1200" kern="1200" baseline="0">
                <a:solidFill>
                  <a:schemeClr val="tx1"/>
                </a:solidFill>
                <a:effectLst/>
                <a:latin typeface="+mn-lt"/>
                <a:ea typeface="+mn-ea"/>
                <a:cs typeface="+mn-cs"/>
              </a:rPr>
              <a:t> but, in practice, have very different flows.</a:t>
            </a:r>
          </a:p>
          <a:p>
            <a:pPr marL="171450" indent="-171450">
              <a:buFont typeface="Arial" charset="0"/>
              <a:buChar char="•"/>
            </a:pPr>
            <a:r>
              <a:rPr lang="en-US" sz="1200" kern="1200">
                <a:solidFill>
                  <a:schemeClr val="tx1"/>
                </a:solidFill>
                <a:effectLst/>
                <a:latin typeface="+mn-lt"/>
                <a:ea typeface="+mn-ea"/>
                <a:cs typeface="+mn-cs"/>
              </a:rPr>
              <a:t>If the apps are really different then it might not make sense to write cross platform tests because of all the branching you</a:t>
            </a:r>
            <a:r>
              <a:rPr lang="en-US" sz="1200" kern="1200" baseline="0">
                <a:solidFill>
                  <a:schemeClr val="tx1"/>
                </a:solidFill>
                <a:effectLst/>
                <a:latin typeface="+mn-lt"/>
                <a:ea typeface="+mn-ea"/>
                <a:cs typeface="+mn-cs"/>
              </a:rPr>
              <a:t> would need to do to account for the different behavior</a:t>
            </a:r>
            <a:r>
              <a:rPr lang="en-US" sz="1200" kern="1200">
                <a:solidFill>
                  <a:schemeClr val="tx1"/>
                </a:solidFill>
                <a:effectLst/>
                <a:latin typeface="+mn-lt"/>
                <a:ea typeface="+mn-ea"/>
                <a:cs typeface="+mn-cs"/>
              </a:rPr>
              <a:t>. In that case you will want to set up separate tests.</a:t>
            </a:r>
          </a:p>
          <a:p>
            <a:pPr marL="171450" indent="-171450">
              <a:buFont typeface="Arial" charset="0"/>
              <a:buChar char="•"/>
            </a:pPr>
            <a:r>
              <a:rPr lang="en-US" sz="1200" kern="1200">
                <a:solidFill>
                  <a:schemeClr val="tx1"/>
                </a:solidFill>
                <a:effectLst/>
                <a:latin typeface="+mn-lt"/>
                <a:ea typeface="+mn-ea"/>
                <a:cs typeface="+mn-cs"/>
              </a:rPr>
              <a:t>However,</a:t>
            </a:r>
            <a:r>
              <a:rPr lang="en-US" sz="1200" kern="1200" baseline="0">
                <a:solidFill>
                  <a:schemeClr val="tx1"/>
                </a:solidFill>
                <a:effectLst/>
                <a:latin typeface="+mn-lt"/>
                <a:ea typeface="+mn-ea"/>
                <a:cs typeface="+mn-cs"/>
              </a:rPr>
              <a:t> i</a:t>
            </a:r>
            <a:r>
              <a:rPr lang="en-US" sz="1200" kern="1200">
                <a:solidFill>
                  <a:schemeClr val="tx1"/>
                </a:solidFill>
                <a:effectLst/>
                <a:latin typeface="+mn-lt"/>
                <a:ea typeface="+mn-ea"/>
                <a:cs typeface="+mn-cs"/>
              </a:rPr>
              <a:t>n our experience, most</a:t>
            </a:r>
            <a:r>
              <a:rPr lang="en-US" sz="1200" kern="1200" baseline="0">
                <a:solidFill>
                  <a:schemeClr val="tx1"/>
                </a:solidFill>
                <a:effectLst/>
                <a:latin typeface="+mn-lt"/>
                <a:ea typeface="+mn-ea"/>
                <a:cs typeface="+mn-cs"/>
              </a:rPr>
              <a:t> apps are similar enough that you can write one cross platform test suite.</a:t>
            </a:r>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1422030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t>Use backdoors to avoid repetition</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a:solidFill>
                  <a:schemeClr val="tx1"/>
                </a:solidFill>
                <a:effectLst/>
                <a:latin typeface="+mn-lt"/>
                <a:ea typeface="+mn-ea"/>
                <a:cs typeface="+mn-cs"/>
              </a:rPr>
              <a:t>Use backdoor methods to put the app in a particular "clean" state before each test and to navigate quickly to the area being tested. If reaching a certain app state is time consuming, backdoor methods can provide a useful alternative.</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a:t>E.g. </a:t>
            </a:r>
            <a:r>
              <a:rPr lang="en-US" sz="1200" b="0" kern="1200" baseline="0">
                <a:solidFill>
                  <a:schemeClr val="tx1"/>
                </a:solidFill>
                <a:effectLst/>
                <a:latin typeface="+mn-lt"/>
                <a:ea typeface="+mn-ea"/>
                <a:cs typeface="+mn-cs"/>
              </a:rPr>
              <a:t>you don’t need to automate logging in every time</a:t>
            </a:r>
            <a:r>
              <a:rPr lang="en-US" sz="1200" kern="1200">
                <a:solidFill>
                  <a:schemeClr val="tx1"/>
                </a:solidFill>
                <a:effectLst/>
                <a:latin typeface="+mn-lt"/>
                <a:ea typeface="+mn-ea"/>
                <a:cs typeface="+mn-cs"/>
              </a:rPr>
              <a:t>, or getting the app to some state with non-persistent data.</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Documentation on backdoors: </a:t>
            </a:r>
            <a:r>
              <a:rPr lang="en-US" sz="1200" u="sng" kern="1200">
                <a:solidFill>
                  <a:schemeClr val="tx1"/>
                </a:solidFill>
                <a:effectLst/>
                <a:latin typeface="+mn-lt"/>
                <a:ea typeface="+mn-ea"/>
                <a:cs typeface="+mn-cs"/>
                <a:hlinkClick r:id="rId3"/>
              </a:rPr>
              <a:t>https://developer.xamarin.com/guides/testcloud/uitest/working-with/backdoors/</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pPr lvl="0"/>
            <a:r>
              <a:rPr lang="en-US" b="1"/>
              <a:t>Use backdoors to set up the app</a:t>
            </a:r>
          </a:p>
          <a:p>
            <a:pPr marL="171450" lvl="0" indent="-171450">
              <a:buFont typeface="Arial" charset="0"/>
              <a:buChar char="•"/>
            </a:pPr>
            <a:r>
              <a:rPr lang="en-US" sz="1200" b="0" i="0" kern="1200">
                <a:solidFill>
                  <a:schemeClr val="tx1"/>
                </a:solidFill>
                <a:effectLst/>
                <a:latin typeface="+mn-lt"/>
                <a:ea typeface="+mn-ea"/>
                <a:cs typeface="+mn-cs"/>
              </a:rPr>
              <a:t>Backdoors can also create a consistent app state so that every test starts with a clean slate.</a:t>
            </a:r>
          </a:p>
          <a:p>
            <a:pPr marL="171450" lvl="0" indent="-171450">
              <a:buFont typeface="Arial"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Avoid branching on UI state</a:t>
            </a:r>
          </a:p>
          <a:p>
            <a:pPr marL="171450" indent="-171450">
              <a:buFont typeface="Arial" charset="0"/>
              <a:buChar char="•"/>
            </a:pPr>
            <a:r>
              <a:rPr lang="en-US" sz="1200" b="0" i="0" kern="1200">
                <a:solidFill>
                  <a:schemeClr val="tx1"/>
                </a:solidFill>
                <a:effectLst/>
                <a:latin typeface="+mn-lt"/>
                <a:ea typeface="+mn-ea"/>
                <a:cs typeface="+mn-cs"/>
              </a:rPr>
              <a:t>Your test should expect a certain UI state and assert that it is as expected rather than querying the UI to determine the next step.</a:t>
            </a:r>
          </a:p>
          <a:p>
            <a:pPr marL="171450" indent="-171450">
              <a:buFont typeface="Arial"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Avoid branching in general (if, else and try, catch)</a:t>
            </a:r>
          </a:p>
          <a:p>
            <a:pPr marL="171450" indent="-171450">
              <a:buFont typeface="Arial" charset="0"/>
              <a:buChar char="•"/>
            </a:pPr>
            <a:r>
              <a:rPr lang="en-US" sz="1200" b="0" i="0" kern="1200">
                <a:solidFill>
                  <a:schemeClr val="tx1"/>
                </a:solidFill>
                <a:effectLst/>
                <a:latin typeface="+mn-lt"/>
                <a:ea typeface="+mn-ea"/>
                <a:cs typeface="+mn-cs"/>
              </a:rPr>
              <a:t>These are warning signs that you are not being as deterministic as you could be.</a:t>
            </a:r>
          </a:p>
          <a:p>
            <a:pPr marL="171450" indent="-171450">
              <a:buFont typeface="Arial" charset="0"/>
              <a:buChar char="•"/>
            </a:pPr>
            <a:r>
              <a:rPr lang="en-US" sz="1200" b="0" i="0" kern="1200">
                <a:solidFill>
                  <a:schemeClr val="tx1"/>
                </a:solidFill>
                <a:effectLst/>
                <a:latin typeface="+mn-lt"/>
                <a:ea typeface="+mn-ea"/>
                <a:cs typeface="+mn-cs"/>
              </a:rPr>
              <a:t>They can be useful in certain situations, but be conscious about whether or not you can use an assertion instead.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Use assertions (WaitForElement, WaitForNoElement, and Assert)</a:t>
            </a:r>
          </a:p>
          <a:p>
            <a:pPr marL="171450" indent="-171450">
              <a:buFont typeface="Arial" charset="0"/>
              <a:buChar char="•"/>
            </a:pPr>
            <a:r>
              <a:rPr lang="en-US" sz="1200" b="0" i="0" kern="1200">
                <a:solidFill>
                  <a:schemeClr val="tx1"/>
                </a:solidFill>
                <a:effectLst/>
                <a:latin typeface="+mn-lt"/>
                <a:ea typeface="+mn-ea"/>
                <a:cs typeface="+mn-cs"/>
              </a:rPr>
              <a:t>We write tests to confirm app behavior, assertions are essential to confirm conditions.</a:t>
            </a:r>
          </a:p>
          <a:p>
            <a:pPr marL="171450" indent="-171450">
              <a:buFont typeface="Arial" charset="0"/>
              <a:buChar char="•"/>
            </a:pPr>
            <a:r>
              <a:rPr lang="en-US" sz="1200" b="0" i="0" kern="1200">
                <a:solidFill>
                  <a:schemeClr val="tx1"/>
                </a:solidFill>
                <a:effectLst/>
                <a:latin typeface="+mn-lt"/>
                <a:ea typeface="+mn-ea"/>
                <a:cs typeface="+mn-cs"/>
              </a:rPr>
              <a:t>Best practice would be to assert following every action.</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Take many screenshots</a:t>
            </a:r>
          </a:p>
          <a:p>
            <a:pPr marL="171450" indent="-171450">
              <a:buFont typeface="Arial" charset="0"/>
              <a:buChar char="•"/>
            </a:pPr>
            <a:r>
              <a:rPr lang="en-US" sz="1200" b="0" i="0" kern="1200">
                <a:solidFill>
                  <a:schemeClr val="tx1"/>
                </a:solidFill>
                <a:effectLst/>
                <a:latin typeface="+mn-lt"/>
                <a:ea typeface="+mn-ea"/>
                <a:cs typeface="+mn-cs"/>
              </a:rPr>
              <a:t>In Test Cloud, screenshots are the best way to see every step of a test's execution and visually identify bugs.</a:t>
            </a:r>
          </a:p>
          <a:p>
            <a:pPr marL="171450" indent="-171450">
              <a:buFont typeface="Arial" charset="0"/>
              <a:buChar char="•"/>
            </a:pPr>
            <a:r>
              <a:rPr lang="en-US" sz="1200" b="0" i="0" kern="1200">
                <a:solidFill>
                  <a:schemeClr val="tx1"/>
                </a:solidFill>
                <a:effectLst/>
                <a:latin typeface="+mn-lt"/>
                <a:ea typeface="+mn-ea"/>
                <a:cs typeface="+mn-cs"/>
              </a:rPr>
              <a:t>Best practice would be to take a screenshot following every assertion (i.e. do some action, make assertion, take screenshot).</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Try not to do anything randomly</a:t>
            </a:r>
          </a:p>
          <a:p>
            <a:pPr marL="171450" indent="-171450">
              <a:buFont typeface="Arial" charset="0"/>
              <a:buChar char="•"/>
            </a:pPr>
            <a:r>
              <a:rPr lang="en-US" sz="1200" b="0" i="0" kern="1200">
                <a:solidFill>
                  <a:schemeClr val="tx1"/>
                </a:solidFill>
                <a:effectLst/>
                <a:latin typeface="+mn-lt"/>
                <a:ea typeface="+mn-ea"/>
                <a:cs typeface="+mn-cs"/>
              </a:rPr>
              <a:t>Test results should be repeatable between test runs, randomness inherently takes this away.</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Try not to use Thread.Sleep</a:t>
            </a:r>
          </a:p>
          <a:p>
            <a:pPr marL="171450" indent="-171450">
              <a:buFont typeface="Arial" charset="0"/>
              <a:buChar char="•"/>
            </a:pPr>
            <a:r>
              <a:rPr lang="en-US" sz="1200" b="0" i="0" kern="1200">
                <a:solidFill>
                  <a:schemeClr val="tx1"/>
                </a:solidFill>
                <a:effectLst/>
                <a:latin typeface="+mn-lt"/>
                <a:ea typeface="+mn-ea"/>
                <a:cs typeface="+mn-cs"/>
              </a:rPr>
              <a:t>WaitForElement and related methods provide a much better alternative.</a:t>
            </a:r>
          </a:p>
          <a:p>
            <a:pPr marL="171450" indent="-171450">
              <a:buFont typeface="Arial" charset="0"/>
              <a:buChar char="•"/>
            </a:pPr>
            <a:r>
              <a:rPr lang="en-US" sz="1200" b="0" i="0" kern="1200">
                <a:solidFill>
                  <a:schemeClr val="tx1"/>
                </a:solidFill>
                <a:effectLst/>
                <a:latin typeface="+mn-lt"/>
                <a:ea typeface="+mn-ea"/>
                <a:cs typeface="+mn-cs"/>
              </a:rPr>
              <a:t>The only exception to this rule is when you have an animation that needs to complete before you want to interact with any elements.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Be careful with loops, especially the while loop</a:t>
            </a:r>
          </a:p>
          <a:p>
            <a:pPr marL="171450" indent="-171450">
              <a:buFont typeface="Arial" charset="0"/>
              <a:buChar char="•"/>
            </a:pPr>
            <a:r>
              <a:rPr lang="en-US" sz="1200" b="0" i="0" kern="1200">
                <a:solidFill>
                  <a:schemeClr val="tx1"/>
                </a:solidFill>
                <a:effectLst/>
                <a:latin typeface="+mn-lt"/>
                <a:ea typeface="+mn-ea"/>
                <a:cs typeface="+mn-cs"/>
              </a:rPr>
              <a:t>Make sure you don't have loops that will run forever if something goes wrong with your app.</a:t>
            </a:r>
          </a:p>
          <a:p>
            <a:pPr marL="171450" indent="-171450">
              <a:buFont typeface="Arial" charset="0"/>
              <a:buChar char="•"/>
            </a:pPr>
            <a:r>
              <a:rPr lang="en-US" sz="1200" b="0" i="0" kern="1200">
                <a:solidFill>
                  <a:schemeClr val="tx1"/>
                </a:solidFill>
                <a:effectLst/>
                <a:latin typeface="+mn-lt"/>
                <a:ea typeface="+mn-ea"/>
                <a:cs typeface="+mn-cs"/>
              </a:rPr>
              <a:t>Limit them to a reasonable number of iterations so that if something</a:t>
            </a:r>
            <a:r>
              <a:rPr lang="en-US" sz="1200" b="0" i="0" kern="1200" baseline="0">
                <a:solidFill>
                  <a:schemeClr val="tx1"/>
                </a:solidFill>
                <a:effectLst/>
                <a:latin typeface="+mn-lt"/>
                <a:ea typeface="+mn-ea"/>
                <a:cs typeface="+mn-cs"/>
              </a:rPr>
              <a:t> unexpected happens, youdon’t  waste execution time in the cloud</a:t>
            </a:r>
            <a:r>
              <a:rPr lang="en-US" sz="1200" b="0" i="0" kern="120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D910A0A-9540-4D79-B21B-C384A079AB75}" type="slidenum">
              <a:rPr lang="en-US" smtClean="0"/>
              <a:t>29</a:t>
            </a:fld>
            <a:endParaRPr lang="en-US"/>
          </a:p>
        </p:txBody>
      </p:sp>
    </p:spTree>
    <p:extLst>
      <p:ext uri="{BB962C8B-B14F-4D97-AF65-F5344CB8AC3E}">
        <p14:creationId xmlns:p14="http://schemas.microsoft.com/office/powerpoint/2010/main" val="2911487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268399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Similarities</a:t>
            </a:r>
          </a:p>
          <a:p>
            <a:pPr marL="171450" indent="-171450">
              <a:buFont typeface="Arial" panose="020B0604020202020204" pitchFamily="34" charset="0"/>
              <a:buChar char="•"/>
            </a:pPr>
            <a:r>
              <a:rPr lang="en-US"/>
              <a:t>Tests should be short and test one aspect of the app at a time.</a:t>
            </a:r>
          </a:p>
          <a:p>
            <a:pPr marL="171450" indent="-171450">
              <a:buFont typeface="Arial" panose="020B0604020202020204" pitchFamily="34" charset="0"/>
              <a:buChar char="•"/>
            </a:pPr>
            <a:r>
              <a:rPr lang="en-US"/>
              <a:t>Ideally you only</a:t>
            </a:r>
            <a:r>
              <a:rPr lang="en-US" baseline="0"/>
              <a:t> have one assertion per test, which </a:t>
            </a:r>
            <a:r>
              <a:rPr lang="en-US"/>
              <a:t>prevents an assertion from "hiding" behind a previous, failing, assertion (resulting in the assertion not being tested).</a:t>
            </a:r>
          </a:p>
          <a:p>
            <a:pPr marL="171450" indent="-171450">
              <a:buFont typeface="Arial" panose="020B0604020202020204" pitchFamily="34" charset="0"/>
              <a:buChar char="•"/>
            </a:pPr>
            <a:endParaRPr lang="en-US"/>
          </a:p>
          <a:p>
            <a:r>
              <a:rPr lang="en-US" b="1" u="sng"/>
              <a:t>Differences</a:t>
            </a:r>
          </a:p>
          <a:p>
            <a:pPr marL="171450" indent="-171450">
              <a:buFont typeface="Arial" panose="020B0604020202020204" pitchFamily="34" charset="0"/>
              <a:buChar char="•"/>
            </a:pPr>
            <a:r>
              <a:rPr lang="en-US"/>
              <a:t>UI</a:t>
            </a:r>
            <a:r>
              <a:rPr lang="en-US" baseline="0"/>
              <a:t> t</a:t>
            </a:r>
            <a:r>
              <a:rPr lang="en-US"/>
              <a:t>esting is acceptance or behavior-driven testing. This inherently means we're testing all of the integrations of systems, whereas unit testing tests a single, isolated system (a specific subsystem)</a:t>
            </a:r>
            <a:r>
              <a:rPr lang="en-US" baseline="0"/>
              <a:t> </a:t>
            </a:r>
            <a:r>
              <a:rPr lang="en-US"/>
              <a:t>without considering any outside involvement.</a:t>
            </a:r>
          </a:p>
          <a:p>
            <a:pPr marL="171450" indent="-171450">
              <a:buFont typeface="Arial" panose="020B0604020202020204" pitchFamily="34" charset="0"/>
              <a:buChar char="•"/>
            </a:pPr>
            <a:r>
              <a:rPr lang="en-US"/>
              <a:t>Can't mock systems the same way as unit tests. With UI testing, we’re dealing with compiled binaries, so this makes mocking systems, like example web services, a bit more difficult but not impossible. This can be done using custom</a:t>
            </a:r>
            <a:r>
              <a:rPr lang="en-US" baseline="0"/>
              <a:t> build</a:t>
            </a:r>
            <a:r>
              <a:rPr lang="en-US"/>
              <a:t> configurations that conditionally set mocked web services and conditional compilations of binaries.</a:t>
            </a:r>
          </a:p>
          <a:p>
            <a:pPr marL="171450" indent="-171450">
              <a:buFont typeface="Arial" panose="020B0604020202020204" pitchFamily="34" charset="0"/>
              <a:buChar char="•"/>
            </a:pPr>
            <a:r>
              <a:rPr lang="en-US"/>
              <a:t>The system under test (SUT) is a behavior or feature of the application rather than an actual system of your application. (for example, the login/authentication or sign out feature)</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257246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r>
              <a:rPr lang="en-US" baseline="0"/>
              <a:t> : (Either VS Extension or Mac app)</a:t>
            </a:r>
            <a:br>
              <a:rPr lang="en-US" baseline="0"/>
            </a:br>
            <a:br>
              <a:rPr lang="en-US" baseline="0"/>
            </a:br>
            <a:r>
              <a:rPr lang="en-US" baseline="0"/>
              <a:t>Record simple test (similar to one in the first simple test demo) and replay</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283767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Why</a:t>
            </a:r>
            <a:r>
              <a:rPr lang="en-US" b="1" u="sng" baseline="0"/>
              <a:t> would we want to upload to Test Cloud?</a:t>
            </a:r>
          </a:p>
          <a:p>
            <a:pPr marL="171450" indent="-171450">
              <a:buFont typeface="Arial" charset="0"/>
              <a:buChar char="•"/>
            </a:pPr>
            <a:r>
              <a:rPr lang="en-US" b="0" u="none" baseline="0"/>
              <a:t>Get to see our app running on as many devices as we want</a:t>
            </a:r>
          </a:p>
          <a:p>
            <a:pPr marL="171450" indent="-171450">
              <a:buFont typeface="Arial" charset="0"/>
              <a:buChar char="•"/>
            </a:pPr>
            <a:r>
              <a:rPr lang="en-US" b="0" u="none" baseline="0"/>
              <a:t>Get the results back much quicker than running on several local devices</a:t>
            </a:r>
          </a:p>
          <a:p>
            <a:pPr marL="171450" indent="-171450">
              <a:buFont typeface="Arial" charset="0"/>
              <a:buChar char="•"/>
            </a:pPr>
            <a:r>
              <a:rPr lang="en-US" b="0" u="none" baseline="0"/>
              <a:t>See a well formatted report that makes troubleshooting issues easy</a:t>
            </a:r>
          </a:p>
          <a:p>
            <a:pPr marL="171450" indent="-171450">
              <a:buFont typeface="Arial" charset="0"/>
              <a:buChar char="•"/>
            </a:pPr>
            <a:r>
              <a:rPr lang="en-US" b="0" u="none" baseline="0"/>
              <a:t>You can kick your tests off from CI and get reports back every day so you can quickly see if anything starts breaking</a:t>
            </a:r>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1131901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a:t>
            </a:r>
            <a:r>
              <a:rPr lang="en-US" baseline="0" dirty="0"/>
              <a:t> Test Cloud report:</a:t>
            </a:r>
          </a:p>
          <a:p>
            <a:pPr marL="171450" indent="-171450">
              <a:buFont typeface="Arial" charset="0"/>
              <a:buChar char="•"/>
            </a:pPr>
            <a:r>
              <a:rPr lang="en-US" baseline="0" dirty="0"/>
              <a:t>https://testcloud.xamarin.com/test/xamarin-crm_1bde07cc-0686-4e8d-9c31-ada1e37cd4e6/</a:t>
            </a:r>
          </a:p>
          <a:p>
            <a:endParaRPr lang="en-US" baseline="0" dirty="0"/>
          </a:p>
          <a:p>
            <a:pPr marL="228600" indent="-228600">
              <a:buFont typeface="+mj-lt"/>
              <a:buAutoNum type="arabicPeriod"/>
            </a:pPr>
            <a:r>
              <a:rPr lang="en-US" b="1" u="sng" baseline="0" dirty="0"/>
              <a:t>Overview charts and stats</a:t>
            </a:r>
          </a:p>
          <a:p>
            <a:pPr marL="228600" lvl="0" indent="-228600">
              <a:buFont typeface="Arial" charset="0"/>
              <a:buChar char="•"/>
            </a:pPr>
            <a:r>
              <a:rPr lang="en-US" baseline="0" dirty="0"/>
              <a:t>Test failure rates, device failure rates</a:t>
            </a:r>
          </a:p>
          <a:p>
            <a:pPr marL="228600" lvl="0" indent="-228600">
              <a:buFont typeface="Arial" charset="0"/>
              <a:buChar char="•"/>
            </a:pPr>
            <a:r>
              <a:rPr lang="en-US" baseline="0" dirty="0"/>
              <a:t>Device time, run time, devices, etc.</a:t>
            </a:r>
          </a:p>
          <a:p>
            <a:pPr marL="228600" lvl="0" indent="-228600">
              <a:buFont typeface="Arial" charset="0"/>
              <a:buChar char="•"/>
            </a:pPr>
            <a:r>
              <a:rPr lang="en-US" baseline="0" dirty="0"/>
              <a:t>Failures by category, failures by device</a:t>
            </a:r>
          </a:p>
          <a:p>
            <a:pPr marL="228600" lvl="0" indent="-228600">
              <a:buFont typeface="Arial" charset="0"/>
              <a:buChar char="•"/>
            </a:pPr>
            <a:r>
              <a:rPr lang="en-US" baseline="0" dirty="0"/>
              <a:t>Memory usage</a:t>
            </a:r>
          </a:p>
          <a:p>
            <a:pPr marL="628650" lvl="1" indent="-171450">
              <a:buFont typeface="Arial" charset="0"/>
              <a:buChar char="•"/>
            </a:pPr>
            <a:endParaRPr lang="en-US" baseline="0" dirty="0"/>
          </a:p>
          <a:p>
            <a:pPr marL="228600" indent="-228600">
              <a:buFont typeface="+mj-lt"/>
              <a:buAutoNum type="arabicPeriod"/>
            </a:pPr>
            <a:r>
              <a:rPr lang="en-US" b="1" u="sng" baseline="0" dirty="0"/>
              <a:t>Test results layout and stepping through screenshots</a:t>
            </a:r>
          </a:p>
          <a:p>
            <a:pPr marL="228600" lvl="0" indent="-228600">
              <a:buFont typeface="Arial" charset="0"/>
              <a:buChar char="•"/>
            </a:pPr>
            <a:r>
              <a:rPr lang="en-US" baseline="0" dirty="0"/>
              <a:t>Test fixture in bold, with tests underneath</a:t>
            </a:r>
          </a:p>
          <a:p>
            <a:pPr marL="228600" lvl="0" indent="-228600">
              <a:buFont typeface="Arial" charset="0"/>
              <a:buChar char="•"/>
            </a:pPr>
            <a:r>
              <a:rPr lang="en-US" baseline="0" dirty="0"/>
              <a:t>Choose a test to see each step (screenshot) in that test</a:t>
            </a:r>
          </a:p>
          <a:p>
            <a:pPr marL="228600" lvl="0" indent="-228600">
              <a:buFont typeface="Arial" charset="0"/>
              <a:buChar char="•"/>
            </a:pPr>
            <a:r>
              <a:rPr lang="en-US" baseline="0" dirty="0"/>
              <a:t>You can see what that step looked like on several devices at once</a:t>
            </a:r>
          </a:p>
          <a:p>
            <a:pPr marL="228600" lvl="0" indent="-228600">
              <a:buFont typeface="Arial" charset="0"/>
              <a:buChar char="•"/>
            </a:pPr>
            <a:r>
              <a:rPr lang="en-US" baseline="0" dirty="0"/>
              <a:t>Choose a device to get more detail (logs, memory/CPU usage, etc.)</a:t>
            </a:r>
          </a:p>
          <a:p>
            <a:pPr marL="228600" indent="-228600">
              <a:buFont typeface="+mj-lt"/>
              <a:buAutoNum type="arabicPeriod"/>
            </a:pPr>
            <a:endParaRPr lang="en-US" baseline="0" dirty="0"/>
          </a:p>
          <a:p>
            <a:pPr marL="228600" indent="-228600">
              <a:buFont typeface="+mj-lt"/>
              <a:buAutoNum type="arabicPeriod"/>
            </a:pPr>
            <a:r>
              <a:rPr lang="en-US" b="1" u="sng" baseline="0" dirty="0"/>
              <a:t>Investigating a failure and finding bugs in the app</a:t>
            </a:r>
          </a:p>
          <a:p>
            <a:pPr marL="228600" lvl="0" indent="-228600">
              <a:buFont typeface="Arial" charset="0"/>
              <a:buChar char="•"/>
            </a:pPr>
            <a:r>
              <a:rPr lang="en-US" b="0" u="none" baseline="0" dirty="0"/>
              <a:t>Choose a failing test</a:t>
            </a:r>
          </a:p>
          <a:p>
            <a:pPr marL="228600" lvl="0" indent="-228600">
              <a:buFont typeface="Arial" charset="0"/>
              <a:buChar char="•"/>
            </a:pPr>
            <a:r>
              <a:rPr lang="en-US" b="0" u="none" baseline="0" dirty="0"/>
              <a:t>Go down to the failing step</a:t>
            </a:r>
          </a:p>
          <a:p>
            <a:pPr marL="228600" lvl="0" indent="-228600">
              <a:buFont typeface="Arial" charset="0"/>
              <a:buChar char="•"/>
            </a:pPr>
            <a:r>
              <a:rPr lang="en-US" b="0" u="none" baseline="0" dirty="0"/>
              <a:t>Choose a failing device and look at the test failure</a:t>
            </a:r>
          </a:p>
          <a:p>
            <a:pPr marL="228600" lvl="0" indent="-228600">
              <a:buFont typeface="Arial" charset="0"/>
              <a:buChar char="•"/>
            </a:pPr>
            <a:r>
              <a:rPr lang="en-US" b="0" u="none" baseline="0" dirty="0"/>
              <a:t>The screenshot combined with the test failure should give you enough info to troubleshoot the failure</a:t>
            </a:r>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308689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Required for every upload</a:t>
            </a:r>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1017610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Link Uploading to Test</a:t>
            </a:r>
            <a:r>
              <a:rPr lang="en-US" baseline="0"/>
              <a:t> Cloud by command line : https://developer.xamarin.com/guides/testcloud/uitest/working-with/submitting-tests-at-command-line/#Submitting_UITests</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35</a:t>
            </a:fld>
            <a:endParaRPr lang="en-US"/>
          </a:p>
        </p:txBody>
      </p:sp>
    </p:spTree>
    <p:extLst>
      <p:ext uri="{BB962C8B-B14F-4D97-AF65-F5344CB8AC3E}">
        <p14:creationId xmlns:p14="http://schemas.microsoft.com/office/powerpoint/2010/main" val="73263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1370910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Espress</a:t>
            </a:r>
            <a:r>
              <a:rPr lang="en-US" baseline="0"/>
              <a:t>o/</a:t>
            </a:r>
            <a:r>
              <a:rPr lang="en-US" baseline="0" err="1"/>
              <a:t>Appium</a:t>
            </a:r>
            <a:r>
              <a:rPr lang="en-US" baseline="0"/>
              <a:t> </a:t>
            </a:r>
            <a:r>
              <a:rPr lang="en-US"/>
              <a:t>support</a:t>
            </a:r>
            <a:r>
              <a:rPr lang="en-US" baseline="0"/>
              <a:t> is in public preview</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940815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1154448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2066586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There is a lot of work involved in building</a:t>
            </a:r>
            <a:r>
              <a:rPr lang="en-US" sz="1200" baseline="0"/>
              <a:t> and deploying an app. We want to automate that as much as possible.</a:t>
            </a:r>
            <a:endParaRPr lang="en-US" sz="1200"/>
          </a:p>
          <a:p>
            <a:endParaRPr lang="en-US" sz="1200"/>
          </a:p>
          <a:p>
            <a:r>
              <a:rPr lang="en-US" sz="1200"/>
              <a:t>Types of variable to be accounted for based on the decisions taken</a:t>
            </a:r>
          </a:p>
          <a:p>
            <a:r>
              <a:rPr lang="en-US" sz="1200"/>
              <a:t>Sign in certificates of the various code bases and in the variety of stores (Enterprise)</a:t>
            </a:r>
          </a:p>
          <a:p>
            <a:r>
              <a:rPr lang="en-US" sz="1200"/>
              <a:t>If it is apple you need theirs</a:t>
            </a:r>
          </a:p>
          <a:p>
            <a:r>
              <a:rPr lang="en-US" sz="1200"/>
              <a:t>If you are doing windows you need one from</a:t>
            </a:r>
            <a:r>
              <a:rPr lang="en-US" sz="1200" baseline="0"/>
              <a:t> a third party.</a:t>
            </a:r>
            <a:endParaRPr lang="en-US" sz="1200"/>
          </a:p>
          <a:p>
            <a:r>
              <a:rPr lang="en-US" sz="1200"/>
              <a:t>Android you can do a self-generated certificate</a:t>
            </a:r>
          </a:p>
          <a:p>
            <a:endParaRPr lang="en-US" sz="1200"/>
          </a:p>
          <a:p>
            <a:r>
              <a:rPr lang="en-US" sz="1200"/>
              <a:t>If doing a Beta</a:t>
            </a:r>
          </a:p>
          <a:p>
            <a:r>
              <a:rPr lang="en-US" sz="1200"/>
              <a:t>Universal device identifiers for beta for all devices.</a:t>
            </a:r>
          </a:p>
          <a:p>
            <a:endParaRPr lang="en-US" sz="1200"/>
          </a:p>
          <a:p>
            <a:r>
              <a:rPr lang="en-US" sz="1200"/>
              <a:t>If in App stores</a:t>
            </a:r>
          </a:p>
          <a:p>
            <a:r>
              <a:rPr lang="en-US" sz="1200"/>
              <a:t>DRM license protection. </a:t>
            </a:r>
          </a:p>
          <a:p>
            <a:r>
              <a:rPr lang="en-US" sz="1200"/>
              <a:t>If Apple they care of it.</a:t>
            </a:r>
          </a:p>
          <a:p>
            <a:r>
              <a:rPr lang="en-US" sz="1200"/>
              <a:t>If you are doing Android you need to get theirs</a:t>
            </a:r>
          </a:p>
          <a:p>
            <a:r>
              <a:rPr lang="en-US" sz="1200"/>
              <a:t>If you are going into other app stores you need still different ones</a:t>
            </a:r>
          </a:p>
          <a:p>
            <a:r>
              <a:rPr lang="en-US" sz="1200"/>
              <a:t>They will be Different every time</a:t>
            </a:r>
          </a:p>
          <a:p>
            <a:r>
              <a:rPr lang="en-US" sz="1200"/>
              <a:t>Amazon lays their own license management on your app.</a:t>
            </a:r>
          </a:p>
          <a:p>
            <a:r>
              <a:rPr lang="en-US" sz="1200"/>
              <a:t>This goes on and on and it all must be accounted for.</a:t>
            </a:r>
          </a:p>
          <a:p>
            <a:r>
              <a:rPr lang="en-US"/>
              <a:t>In development—not everything will be done. But knowing what to ask about is crucial</a:t>
            </a:r>
          </a:p>
          <a:p>
            <a:endParaRPr lang="en-US" sz="1200"/>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125306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Structure</a:t>
            </a:r>
            <a:r>
              <a:rPr lang="en-US" b="1" u="sng" baseline="0"/>
              <a:t> of </a:t>
            </a:r>
            <a:r>
              <a:rPr lang="en-US" b="1" u="sng" baseline="0" err="1"/>
              <a:t>UIElements</a:t>
            </a:r>
            <a:r>
              <a:rPr lang="en-US" b="1" u="sng" baseline="0"/>
              <a:t> in an App</a:t>
            </a:r>
            <a:endParaRPr lang="en-US"/>
          </a:p>
          <a:p>
            <a:pPr marL="171450" indent="-171450">
              <a:buFont typeface="Arial" charset="0"/>
              <a:buChar char="•"/>
            </a:pPr>
            <a:r>
              <a:rPr lang="en-US" baseline="0"/>
              <a:t>It’s arranged like a hierarchy</a:t>
            </a:r>
          </a:p>
          <a:p>
            <a:pPr marL="171450" indent="-171450">
              <a:buFont typeface="Arial" charset="0"/>
              <a:buChar char="•"/>
            </a:pPr>
            <a:r>
              <a:rPr lang="en-US" baseline="0"/>
              <a:t>The UI is made up of different layers, each layer holds different elements</a:t>
            </a:r>
          </a:p>
          <a:p>
            <a:pPr marL="171450" indent="-171450">
              <a:buFont typeface="Arial" charset="0"/>
              <a:buChar char="•"/>
            </a:pPr>
            <a:r>
              <a:rPr lang="en-US" baseline="0"/>
              <a:t>This creates a tree-like structure that you have to navigate up or down levels to reach specific elements</a:t>
            </a:r>
          </a:p>
          <a:p>
            <a:pPr marL="171450" indent="-171450">
              <a:buFont typeface="Arial" charset="0"/>
              <a:buChar char="•"/>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5</a:t>
            </a:fld>
            <a:endParaRPr lang="en-US"/>
          </a:p>
        </p:txBody>
      </p:sp>
    </p:spTree>
    <p:extLst>
      <p:ext uri="{BB962C8B-B14F-4D97-AF65-F5344CB8AC3E}">
        <p14:creationId xmlns:p14="http://schemas.microsoft.com/office/powerpoint/2010/main" val="1044678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really helps to offload the whole process of deployment from the engineers so</a:t>
            </a:r>
            <a:r>
              <a:rPr lang="en-US" baseline="0"/>
              <a:t> that they can focus primarily on development because once these things have been set up, it can be as easy as a clicking a button to deploy.</a:t>
            </a:r>
          </a:p>
          <a:p>
            <a:endParaRPr lang="en-US" baseline="0"/>
          </a:p>
          <a:p>
            <a:r>
              <a:rPr lang="en-US"/>
              <a:t>It’s a very common scenario</a:t>
            </a:r>
            <a:r>
              <a:rPr lang="en-US" baseline="0"/>
              <a:t> to have designers or product owners wanting to know what the latest build is looking like. If it wasn’t for CI and CD, they would be constantly pestering the developers to create a new build for them and install it on their device so they would be wanting you to plug in your device into their local machine—stop what you’re doing, do a build, and then put it on their device. </a:t>
            </a:r>
          </a:p>
          <a:p>
            <a:endParaRPr lang="en-US" baseline="0"/>
          </a:p>
          <a:p>
            <a:r>
              <a:rPr lang="en-US" baseline="0"/>
              <a:t>The major benefit of CD and HockeyApp is that they can literally check for the latest build and download it themselves at all times because the latest build is always available for them to download.</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41</a:t>
            </a:fld>
            <a:endParaRPr lang="en-US"/>
          </a:p>
        </p:txBody>
      </p:sp>
    </p:spTree>
    <p:extLst>
      <p:ext uri="{BB962C8B-B14F-4D97-AF65-F5344CB8AC3E}">
        <p14:creationId xmlns:p14="http://schemas.microsoft.com/office/powerpoint/2010/main" val="1282112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rPr>
              <a:t>The software development practice in which an automated build compiles and optionally tests an app when code is added or changed by developers in the project's version control repository.</a:t>
            </a:r>
            <a:endParaRPr lang="en-US" sz="1200"/>
          </a:p>
          <a:p>
            <a:endParaRPr lang="en-US"/>
          </a:p>
          <a:p>
            <a:r>
              <a:rPr lang="en-US"/>
              <a:t>TestFlight and HockeyApp are two options that allow you to have continuous</a:t>
            </a:r>
            <a:r>
              <a:rPr lang="en-US" baseline="0"/>
              <a:t> app </a:t>
            </a:r>
            <a:r>
              <a:rPr lang="en-US"/>
              <a:t>delivery.</a:t>
            </a:r>
          </a:p>
          <a:p>
            <a:endParaRPr lang="en-US"/>
          </a:p>
          <a:p>
            <a:r>
              <a:rPr lang="en-US"/>
              <a:t>The CI solutions we discussed can</a:t>
            </a:r>
            <a:r>
              <a:rPr lang="en-US" baseline="0"/>
              <a:t> all integrate with these continuous delivery tools to deliver the code or the app itself continuously. </a:t>
            </a:r>
          </a:p>
        </p:txBody>
      </p:sp>
      <p:sp>
        <p:nvSpPr>
          <p:cNvPr id="4" name="Slide Number Placeholder 3"/>
          <p:cNvSpPr>
            <a:spLocks noGrp="1"/>
          </p:cNvSpPr>
          <p:nvPr>
            <p:ph type="sldNum" sz="quarter" idx="10"/>
          </p:nvPr>
        </p:nvSpPr>
        <p:spPr/>
        <p:txBody>
          <a:bodyPr/>
          <a:lstStyle/>
          <a:p>
            <a:fld id="{ABBD7D81-D864-B349-9FB4-613ED1F9D755}" type="slidenum">
              <a:rPr lang="en-US" smtClean="0"/>
              <a:t>42</a:t>
            </a:fld>
            <a:endParaRPr lang="en-US"/>
          </a:p>
        </p:txBody>
      </p:sp>
    </p:spTree>
    <p:extLst>
      <p:ext uri="{BB962C8B-B14F-4D97-AF65-F5344CB8AC3E}">
        <p14:creationId xmlns:p14="http://schemas.microsoft.com/office/powerpoint/2010/main" val="729957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factor of CI is the output because CI is not useful if you don’t have a</a:t>
            </a:r>
            <a:r>
              <a:rPr lang="en-US" baseline="0"/>
              <a:t> way of getting immediate feedback to the team based on the results, such as </a:t>
            </a:r>
            <a:r>
              <a:rPr lang="en-US" b="1" baseline="0"/>
              <a:t>the build is broken</a:t>
            </a:r>
            <a:r>
              <a:rPr lang="en-US" baseline="0"/>
              <a:t>, </a:t>
            </a:r>
            <a:r>
              <a:rPr lang="en-US" b="1" baseline="0"/>
              <a:t>a unit test failed</a:t>
            </a:r>
            <a:r>
              <a:rPr lang="en-US" baseline="0"/>
              <a:t>, or </a:t>
            </a:r>
            <a:r>
              <a:rPr lang="en-US" b="1" baseline="0"/>
              <a:t>the UI test failed</a:t>
            </a:r>
            <a:r>
              <a:rPr lang="en-US" baseline="0"/>
              <a:t>. You need some form of output to the team.</a:t>
            </a:r>
          </a:p>
          <a:p>
            <a:endParaRPr lang="en-US" baseline="0"/>
          </a:p>
          <a:p>
            <a:r>
              <a:rPr lang="en-US" baseline="0"/>
              <a:t>Adding a build dashboard is a good idea. (For example, Jenkins has a good UI that gives you information about the history of broken and successful builds so that you can roll back more easily.) </a:t>
            </a:r>
          </a:p>
          <a:p>
            <a:endParaRPr lang="en-US" baseline="0"/>
          </a:p>
          <a:p>
            <a:r>
              <a:rPr lang="en-US" baseline="0"/>
              <a:t>A dashboard typically offers a traffic light-type system that shows the current state of all of your various builds because you might have multiple build types (for example, different platforms) building independently. The dashboard lets you see the state of the iOS build, the Android build, and so on simultaneously and at all times.</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43</a:t>
            </a:fld>
            <a:endParaRPr lang="en-US"/>
          </a:p>
        </p:txBody>
      </p:sp>
    </p:spTree>
    <p:extLst>
      <p:ext uri="{BB962C8B-B14F-4D97-AF65-F5344CB8AC3E}">
        <p14:creationId xmlns:p14="http://schemas.microsoft.com/office/powerpoint/2010/main" val="1606291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3442984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variety of CI</a:t>
            </a:r>
            <a:r>
              <a:rPr lang="en-US" baseline="0"/>
              <a:t> solutions exist. </a:t>
            </a:r>
          </a:p>
          <a:p>
            <a:r>
              <a:rPr lang="en-US" baseline="0"/>
              <a:t>Jenkins is very popular as is TeamCity.</a:t>
            </a:r>
          </a:p>
          <a:p>
            <a:endParaRPr lang="en-US" baseline="0"/>
          </a:p>
          <a:p>
            <a:r>
              <a:rPr lang="en-US" baseline="0"/>
              <a:t>You can run a CI solution with almost any source control offering but it’s a good idea to check for compatibility. Jenkins will run with any of them.</a:t>
            </a:r>
          </a:p>
          <a:p>
            <a:r>
              <a:rPr lang="en-US" baseline="0"/>
              <a:t>Visual Studio Team System (VSTS) probably won’t work with Subversion.</a:t>
            </a:r>
          </a:p>
          <a:p>
            <a:endParaRPr lang="en-US" baseline="0"/>
          </a:p>
          <a:p>
            <a:r>
              <a:rPr lang="en-US" baseline="0"/>
              <a:t>Source control mechanisms are general independent and should generally support any of the CI solutions via a plug-in.</a:t>
            </a:r>
          </a:p>
          <a:p>
            <a:endParaRPr lang="en-US" baseline="0"/>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945216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build agent you’ll need and where it needs to point to build certain things. </a:t>
            </a:r>
          </a:p>
          <a:p>
            <a:r>
              <a:rPr lang="en-US"/>
              <a:t>Obviously, you can only build iOS applications through MacOS (formerly OSX). </a:t>
            </a:r>
          </a:p>
          <a:p>
            <a:r>
              <a:rPr lang="en-US"/>
              <a:t>For</a:t>
            </a:r>
            <a:r>
              <a:rPr lang="en-US" baseline="0"/>
              <a:t> Android, you can use MacOS or Windows.</a:t>
            </a:r>
          </a:p>
          <a:p>
            <a:r>
              <a:rPr lang="en-US" baseline="0"/>
              <a:t>For Windows phone, you use Windows.</a:t>
            </a:r>
          </a:p>
          <a:p>
            <a:endParaRPr lang="en-US" baseline="0"/>
          </a:p>
          <a:p>
            <a:pPr marL="0" indent="0">
              <a:buFont typeface="+mj-lt"/>
              <a:buNone/>
            </a:pPr>
            <a:r>
              <a:rPr lang="en-US" baseline="0"/>
              <a:t>In terms of setup steps, you need to:</a:t>
            </a:r>
          </a:p>
          <a:p>
            <a:pPr marL="228600" indent="-228600">
              <a:buFont typeface="+mj-lt"/>
              <a:buAutoNum type="arabicPeriod"/>
            </a:pPr>
            <a:r>
              <a:rPr lang="en-US" baseline="0"/>
              <a:t>Install the platform SDK specific to the platform you’re using</a:t>
            </a:r>
          </a:p>
          <a:p>
            <a:pPr marL="228600" indent="-228600">
              <a:buFont typeface="+mj-lt"/>
              <a:buAutoNum type="arabicPeriod"/>
            </a:pPr>
            <a:r>
              <a:rPr lang="en-US" baseline="0"/>
              <a:t>Install Xamarin</a:t>
            </a:r>
          </a:p>
          <a:p>
            <a:pPr marL="228600" indent="-228600">
              <a:buFont typeface="+mj-lt"/>
              <a:buAutoNum type="arabicPeriod"/>
            </a:pPr>
            <a:r>
              <a:rPr lang="en-US" baseline="0"/>
              <a:t>Install the agent software for the CI server</a:t>
            </a:r>
          </a:p>
          <a:p>
            <a:pPr marL="685800" lvl="1" indent="-228600">
              <a:buFont typeface="Arial" panose="020B0604020202020204" pitchFamily="34" charset="0"/>
              <a:buChar char="•"/>
            </a:pPr>
            <a:r>
              <a:rPr lang="en-US" baseline="0"/>
              <a:t>Essentially a common way for an automated process to kick off commands</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2053662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47</a:t>
            </a:fld>
            <a:endParaRPr lang="en-US"/>
          </a:p>
        </p:txBody>
      </p:sp>
    </p:spTree>
    <p:extLst>
      <p:ext uri="{BB962C8B-B14F-4D97-AF65-F5344CB8AC3E}">
        <p14:creationId xmlns:p14="http://schemas.microsoft.com/office/powerpoint/2010/main" val="1354307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lot of this can be handled</a:t>
            </a:r>
            <a:r>
              <a:rPr lang="en-US" baseline="0"/>
              <a:t> within the CI service itself using its UI or you can write the build scripts yourself</a:t>
            </a:r>
          </a:p>
          <a:p>
            <a:r>
              <a:rPr lang="en-US" baseline="0"/>
              <a:t>Along with building the app itself (continuous integration builds the app continuously) as people check in, the CI server will commonly have some kind of integration, perhaps through email, so that it can, for example, blame someone for a broken build.</a:t>
            </a:r>
          </a:p>
          <a:p>
            <a:endParaRPr lang="en-US" baseline="0"/>
          </a:p>
          <a:p>
            <a:r>
              <a:rPr lang="en-US" baseline="0"/>
              <a:t>Another important thing to remember is that the CI server can also perform unit tests regularly or continuously or UI tests and code coverage. As you’re developing code and checking things is, it can handle all of these things and provide a decent amount of feedback throughout the development process so that you don’t go weeks and then run a unit test and discover that things are broken or you have some sort of regression.</a:t>
            </a:r>
          </a:p>
          <a:p>
            <a:endParaRPr lang="en-US" baseline="0"/>
          </a:p>
          <a:p>
            <a:r>
              <a:rPr lang="en-US" baseline="0"/>
              <a:t>Another thing you have to consider because Xamarin studio handles it for you through a build process is that packages and components will need to be restored as well because in order to be able to build these things, they will need to be restored and updated depending on what’s been done on the project.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3943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1372569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5693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How UITest works</a:t>
            </a:r>
            <a:r>
              <a:rPr lang="en-US" b="1" u="sng" baseline="0"/>
              <a:t>:</a:t>
            </a:r>
            <a:br>
              <a:rPr lang="en-US" b="1" u="sng" baseline="0"/>
            </a:br>
            <a:br>
              <a:rPr lang="en-US" baseline="0"/>
            </a:br>
            <a:r>
              <a:rPr lang="en-US" b="1" u="sng" baseline="0"/>
              <a:t>Android:</a:t>
            </a:r>
            <a:endParaRPr lang="en-US" b="0" u="none" baseline="0"/>
          </a:p>
          <a:p>
            <a:pPr marL="171450" indent="-171450">
              <a:buFont typeface="Arial" charset="0"/>
              <a:buChar char="•"/>
            </a:pPr>
            <a:r>
              <a:rPr lang="en-US" baseline="0"/>
              <a:t>The Test Suite is </a:t>
            </a:r>
            <a:r>
              <a:rPr lang="en-US" sz="1200" b="0" i="0" kern="1200">
                <a:solidFill>
                  <a:schemeClr val="tx1"/>
                </a:solidFill>
                <a:effectLst/>
                <a:latin typeface="+mn-lt"/>
                <a:ea typeface="+mn-ea"/>
                <a:cs typeface="+mn-cs"/>
              </a:rPr>
              <a:t>written in C# and executed</a:t>
            </a:r>
            <a:r>
              <a:rPr lang="en-US" sz="1200" b="0" i="0" kern="1200" baseline="0">
                <a:solidFill>
                  <a:schemeClr val="tx1"/>
                </a:solidFill>
                <a:effectLst/>
                <a:latin typeface="+mn-lt"/>
                <a:ea typeface="+mn-ea"/>
                <a:cs typeface="+mn-cs"/>
              </a:rPr>
              <a:t> using </a:t>
            </a:r>
            <a:r>
              <a:rPr lang="en-US" sz="1200" b="0" i="0" kern="1200">
                <a:solidFill>
                  <a:schemeClr val="tx1"/>
                </a:solidFill>
                <a:effectLst/>
                <a:latin typeface="+mn-lt"/>
                <a:ea typeface="+mn-ea"/>
                <a:cs typeface="+mn-cs"/>
              </a:rPr>
              <a:t>the popular NUnit testing library. </a:t>
            </a:r>
            <a:endParaRPr lang="en-US" baseline="0"/>
          </a:p>
          <a:p>
            <a:pPr marL="171450" indent="-171450">
              <a:buFont typeface="Arial" charset="0"/>
              <a:buChar char="•"/>
            </a:pPr>
            <a:r>
              <a:rPr lang="en-US" sz="1200" b="0" i="0" kern="1200">
                <a:solidFill>
                  <a:schemeClr val="tx1"/>
                </a:solidFill>
                <a:effectLst/>
                <a:latin typeface="+mn-lt"/>
                <a:ea typeface="+mn-ea"/>
                <a:cs typeface="+mn-cs"/>
              </a:rPr>
              <a:t>Xamarin.UITest is the </a:t>
            </a:r>
            <a:r>
              <a:rPr lang="en-US" sz="1200" b="0" i="1" kern="1200">
                <a:solidFill>
                  <a:schemeClr val="tx1"/>
                </a:solidFill>
                <a:effectLst/>
                <a:latin typeface="+mn-lt"/>
                <a:ea typeface="+mn-ea"/>
                <a:cs typeface="+mn-cs"/>
              </a:rPr>
              <a:t>Automation Library</a:t>
            </a:r>
            <a:r>
              <a:rPr lang="en-US" sz="1200" b="0" i="0" kern="1200">
                <a:solidFill>
                  <a:schemeClr val="tx1"/>
                </a:solidFill>
                <a:effectLst/>
                <a:latin typeface="+mn-lt"/>
                <a:ea typeface="+mn-ea"/>
                <a:cs typeface="+mn-cs"/>
              </a:rPr>
              <a:t> that allows the NUnit tests to execute on Android and iOS devices. </a:t>
            </a:r>
            <a:endParaRPr lang="en-US" baseline="0"/>
          </a:p>
          <a:p>
            <a:pPr marL="171450" indent="-171450">
              <a:buFont typeface="Arial" charset="0"/>
              <a:buChar char="•"/>
            </a:pPr>
            <a:r>
              <a:rPr lang="en-US" sz="1200" b="0" i="0" kern="1200">
                <a:solidFill>
                  <a:schemeClr val="tx1"/>
                </a:solidFill>
                <a:effectLst/>
                <a:latin typeface="+mn-lt"/>
                <a:ea typeface="+mn-ea"/>
                <a:cs typeface="+mn-cs"/>
              </a:rPr>
              <a:t>The </a:t>
            </a:r>
            <a:r>
              <a:rPr lang="en-US" sz="1200" b="0" i="1" kern="1200">
                <a:solidFill>
                  <a:schemeClr val="tx1"/>
                </a:solidFill>
                <a:effectLst/>
                <a:latin typeface="+mn-lt"/>
                <a:ea typeface="+mn-ea"/>
                <a:cs typeface="+mn-cs"/>
              </a:rPr>
              <a:t>Test Server (Xamarin</a:t>
            </a:r>
            <a:r>
              <a:rPr lang="en-US" sz="1200" b="0" i="1" kern="1200" baseline="0">
                <a:solidFill>
                  <a:schemeClr val="tx1"/>
                </a:solidFill>
                <a:effectLst/>
                <a:latin typeface="+mn-lt"/>
                <a:ea typeface="+mn-ea"/>
                <a:cs typeface="+mn-cs"/>
              </a:rPr>
              <a:t> Test Cloud Agent)</a:t>
            </a:r>
            <a:r>
              <a:rPr lang="en-US" sz="1200" b="0" i="0" kern="1200">
                <a:solidFill>
                  <a:schemeClr val="tx1"/>
                </a:solidFill>
                <a:effectLst/>
                <a:latin typeface="+mn-lt"/>
                <a:ea typeface="+mn-ea"/>
                <a:cs typeface="+mn-cs"/>
              </a:rPr>
              <a:t> is a middle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man that will take queries (and in some cases, actions) from the tests and perform them on the application being tested. </a:t>
            </a:r>
          </a:p>
          <a:p>
            <a:pPr marL="171450" indent="-171450">
              <a:buFont typeface="Arial" charset="0"/>
              <a:buChar char="•"/>
            </a:pPr>
            <a:r>
              <a:rPr lang="en-US" sz="1200" b="0" i="0" kern="1200">
                <a:solidFill>
                  <a:schemeClr val="tx1"/>
                </a:solidFill>
                <a:effectLst/>
                <a:latin typeface="+mn-lt"/>
                <a:ea typeface="+mn-ea"/>
                <a:cs typeface="+mn-cs"/>
              </a:rPr>
              <a:t>In Android, the </a:t>
            </a:r>
            <a:r>
              <a:rPr lang="en-US" sz="1200" b="0" i="1" kern="1200">
                <a:solidFill>
                  <a:schemeClr val="tx1"/>
                </a:solidFill>
                <a:effectLst/>
                <a:latin typeface="+mn-lt"/>
                <a:ea typeface="+mn-ea"/>
                <a:cs typeface="+mn-cs"/>
              </a:rPr>
              <a:t>Test</a:t>
            </a:r>
            <a:r>
              <a:rPr lang="en-US" sz="1200" b="0" i="1" kern="1200" baseline="0">
                <a:solidFill>
                  <a:schemeClr val="tx1"/>
                </a:solidFill>
                <a:effectLst/>
                <a:latin typeface="+mn-lt"/>
                <a:ea typeface="+mn-ea"/>
                <a:cs typeface="+mn-cs"/>
              </a:rPr>
              <a:t> Server</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is responsible for using the Android automation APIs to control the user interface and to locate views so that a test can interact with them. It is bundled into a separate APK and runs as a separate application, which has permission to automate the application under test. </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a:t>
            </a:r>
            <a:r>
              <a:rPr lang="en-US" sz="1200" b="0" i="1" kern="1200" baseline="0">
                <a:solidFill>
                  <a:schemeClr val="tx1"/>
                </a:solidFill>
                <a:effectLst/>
                <a:latin typeface="+mn-lt"/>
                <a:ea typeface="+mn-ea"/>
                <a:cs typeface="+mn-cs"/>
              </a:rPr>
              <a:t>Test Server </a:t>
            </a:r>
            <a:r>
              <a:rPr lang="en-US" sz="1200" b="0" i="0" kern="1200">
                <a:solidFill>
                  <a:schemeClr val="tx1"/>
                </a:solidFill>
                <a:effectLst/>
                <a:latin typeface="+mn-lt"/>
                <a:ea typeface="+mn-ea"/>
                <a:cs typeface="+mn-cs"/>
              </a:rPr>
              <a:t>is a lightweight HTTP server that interacts with tests via JSON over HTTP. </a:t>
            </a: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2087517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742896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330608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Upload additional files to Test Cloud</a:t>
            </a:r>
          </a:p>
          <a:p>
            <a:pPr marL="171450" indent="-171450">
              <a:buFont typeface="Arial" charset="0"/>
              <a:buChar char="•"/>
            </a:pPr>
            <a:r>
              <a:rPr lang="en-US" sz="1200" kern="1200">
                <a:solidFill>
                  <a:schemeClr val="tx1"/>
                </a:solidFill>
                <a:effectLst/>
                <a:latin typeface="+mn-lt"/>
                <a:ea typeface="+mn-ea"/>
                <a:cs typeface="+mn-cs"/>
              </a:rPr>
              <a:t>You may want to include other files with submission (e.g. a csv with multiple login info).</a:t>
            </a:r>
          </a:p>
          <a:p>
            <a:pPr marL="171450" indent="-171450">
              <a:buFont typeface="Arial" charset="0"/>
              <a:buChar char="•"/>
            </a:pPr>
            <a:r>
              <a:rPr lang="en-US" sz="1200" kern="1200">
                <a:solidFill>
                  <a:schemeClr val="tx1"/>
                </a:solidFill>
                <a:effectLst/>
                <a:latin typeface="+mn-lt"/>
                <a:ea typeface="+mn-ea"/>
                <a:cs typeface="+mn-cs"/>
              </a:rPr>
              <a:t>To do so, include it as embedded resource in Test solution, and pull info out of the assembly as needed.</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Notifications</a:t>
            </a:r>
          </a:p>
          <a:p>
            <a:pPr marL="171450" indent="-171450">
              <a:buFont typeface="Arial" charset="0"/>
              <a:buChar char="•"/>
            </a:pPr>
            <a:r>
              <a:rPr lang="en-US" sz="1200" kern="1200">
                <a:solidFill>
                  <a:schemeClr val="tx1"/>
                </a:solidFill>
                <a:effectLst/>
                <a:latin typeface="+mn-lt"/>
                <a:ea typeface="+mn-ea"/>
                <a:cs typeface="+mn-cs"/>
              </a:rPr>
              <a:t>Android and iOS system notifications should be dismissed by the runtime of the tests automatically.</a:t>
            </a:r>
          </a:p>
          <a:p>
            <a:pPr marL="171450" indent="-171450">
              <a:buFont typeface="Arial" charset="0"/>
              <a:buChar char="•"/>
            </a:pPr>
            <a:r>
              <a:rPr lang="en-US" sz="1200" kern="1200">
                <a:solidFill>
                  <a:schemeClr val="tx1"/>
                </a:solidFill>
                <a:effectLst/>
                <a:latin typeface="+mn-lt"/>
                <a:ea typeface="+mn-ea"/>
                <a:cs typeface="+mn-cs"/>
              </a:rPr>
              <a:t>App implemented alerts will need to be dismissed through the tests.</a:t>
            </a:r>
            <a:endParaRPr lang="en-US"/>
          </a:p>
          <a:p>
            <a:endParaRPr lang="en-US"/>
          </a:p>
          <a:p>
            <a:r>
              <a:rPr lang="en-US" sz="1200" b="1" kern="1200">
                <a:solidFill>
                  <a:schemeClr val="tx1"/>
                </a:solidFill>
                <a:effectLst/>
                <a:latin typeface="+mn-lt"/>
                <a:ea typeface="+mn-ea"/>
                <a:cs typeface="+mn-cs"/>
              </a:rPr>
              <a:t>Invoking native UI methods on elements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Doesn’t simulate actual</a:t>
            </a:r>
            <a:r>
              <a:rPr lang="en-US" sz="1200" kern="1200" baseline="0">
                <a:solidFill>
                  <a:schemeClr val="tx1"/>
                </a:solidFill>
                <a:effectLst/>
                <a:latin typeface="+mn-lt"/>
                <a:ea typeface="+mn-ea"/>
                <a:cs typeface="+mn-cs"/>
              </a:rPr>
              <a:t> user interaction perfectly, but can be useful in certain situations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can be especially useful to use instead of scrolling with UIPickerViews and</a:t>
            </a:r>
            <a:r>
              <a:rPr lang="en-US" sz="1200" kern="1200" baseline="0">
                <a:solidFill>
                  <a:schemeClr val="tx1"/>
                </a:solidFill>
                <a:effectLst/>
                <a:latin typeface="+mn-lt"/>
                <a:ea typeface="+mn-ea"/>
                <a:cs typeface="+mn-cs"/>
              </a:rPr>
              <a:t> UISliders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First locate the element in a query, then append .Invoke(“theMethod”, “firstParameter”, </a:t>
            </a:r>
            <a:r>
              <a:rPr lang="mr-I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 to the query to make the call on the native object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E.g.</a:t>
            </a:r>
            <a:r>
              <a:rPr lang="en-US" sz="1200" kern="1200" baseline="0">
                <a:solidFill>
                  <a:schemeClr val="tx1"/>
                </a:solidFill>
                <a:effectLst/>
                <a:latin typeface="+mn-lt"/>
                <a:ea typeface="+mn-ea"/>
                <a:cs typeface="+mn-cs"/>
              </a:rPr>
              <a:t> use the </a:t>
            </a:r>
            <a:r>
              <a:rPr lang="en-US" sz="1200" kern="1200">
                <a:solidFill>
                  <a:schemeClr val="tx1"/>
                </a:solidFill>
                <a:effectLst/>
                <a:latin typeface="+mn-lt"/>
                <a:ea typeface="+mn-ea"/>
                <a:cs typeface="+mn-cs"/>
              </a:rPr>
              <a:t>setValue method of a UISlider elements instead of dragging coordinates</a:t>
            </a:r>
          </a:p>
          <a:p>
            <a:pPr marL="628650" lvl="1" indent="-171450">
              <a:buFont typeface="Arial" panose="020B0604020202020204" pitchFamily="34" charset="0"/>
              <a:buChar char="•"/>
            </a:pPr>
            <a:r>
              <a:rPr lang="en-US">
                <a:latin typeface="Menlo" charset="0"/>
                <a:ea typeface="Menlo" charset="0"/>
                <a:cs typeface="Menlo" charset="0"/>
              </a:rPr>
              <a:t>app.Query(x =&gt; x.Id(</a:t>
            </a:r>
            <a:r>
              <a:rPr lang="en-US">
                <a:solidFill>
                  <a:srgbClr val="50C300"/>
                </a:solidFill>
                <a:latin typeface="Menlo" charset="0"/>
                <a:ea typeface="Menlo" charset="0"/>
                <a:cs typeface="Menlo" charset="0"/>
              </a:rPr>
              <a:t>"slider"</a:t>
            </a:r>
            <a:r>
              <a:rPr lang="en-US">
                <a:latin typeface="Menlo" charset="0"/>
                <a:ea typeface="Menlo" charset="0"/>
                <a:cs typeface="Menlo" charset="0"/>
              </a:rPr>
              <a:t>).Invoke(</a:t>
            </a:r>
            <a:r>
              <a:rPr lang="en-US">
                <a:solidFill>
                  <a:srgbClr val="50C300"/>
                </a:solidFill>
                <a:latin typeface="Menlo" charset="0"/>
                <a:ea typeface="Menlo" charset="0"/>
                <a:cs typeface="Menlo" charset="0"/>
              </a:rPr>
              <a:t>"setValue"</a:t>
            </a:r>
            <a:r>
              <a:rPr lang="en-US">
                <a:latin typeface="Menlo" charset="0"/>
                <a:ea typeface="Menlo" charset="0"/>
                <a:cs typeface="Menlo" charset="0"/>
              </a:rPr>
              <a:t>, </a:t>
            </a:r>
            <a:r>
              <a:rPr lang="en-US">
                <a:solidFill>
                  <a:srgbClr val="E59800"/>
                </a:solidFill>
                <a:latin typeface="Menlo" charset="0"/>
                <a:ea typeface="Menlo" charset="0"/>
                <a:cs typeface="Menlo" charset="0"/>
              </a:rPr>
              <a:t>10</a:t>
            </a:r>
            <a:r>
              <a:rPr lang="en-US">
                <a:latin typeface="Menlo" charset="0"/>
                <a:ea typeface="Menlo" charset="0"/>
                <a:cs typeface="Menlo" charset="0"/>
              </a:rPr>
              <a: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3906487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906235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1765455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892151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58</a:t>
            </a:fld>
            <a:endParaRPr lang="en-US"/>
          </a:p>
        </p:txBody>
      </p:sp>
    </p:spTree>
    <p:extLst>
      <p:ext uri="{BB962C8B-B14F-4D97-AF65-F5344CB8AC3E}">
        <p14:creationId xmlns:p14="http://schemas.microsoft.com/office/powerpoint/2010/main" val="738852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59</a:t>
            </a:fld>
            <a:endParaRPr lang="en-US"/>
          </a:p>
        </p:txBody>
      </p:sp>
    </p:spTree>
    <p:extLst>
      <p:ext uri="{BB962C8B-B14F-4D97-AF65-F5344CB8AC3E}">
        <p14:creationId xmlns:p14="http://schemas.microsoft.com/office/powerpoint/2010/main" val="3116357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Shows on the left above overall breakdowns of the tests on your devices</a:t>
            </a:r>
          </a:p>
          <a:p>
            <a:r>
              <a:rPr lang="en-US" sz="1200" kern="1200">
                <a:solidFill>
                  <a:schemeClr val="tx1"/>
                </a:solidFill>
                <a:effectLst/>
                <a:latin typeface="+mn-lt"/>
                <a:ea typeface="+mn-ea"/>
                <a:cs typeface="+mn-cs"/>
              </a:rPr>
              <a:t>Of the 16 tests two failed. On the right every device had a failure.</a:t>
            </a:r>
          </a:p>
          <a:p>
            <a:r>
              <a:rPr lang="en-US" sz="1200" kern="1200">
                <a:solidFill>
                  <a:schemeClr val="tx1"/>
                </a:solidFill>
                <a:effectLst/>
                <a:latin typeface="+mn-lt"/>
                <a:ea typeface="+mn-ea"/>
                <a:cs typeface="+mn-cs"/>
              </a:rPr>
              <a:t>Shows breakdown of total device time and run time of the test.</a:t>
            </a:r>
          </a:p>
          <a:p>
            <a:r>
              <a:rPr lang="en-US" sz="1200" kern="1200">
                <a:solidFill>
                  <a:schemeClr val="tx1"/>
                </a:solidFill>
                <a:effectLst/>
                <a:latin typeface="+mn-lt"/>
                <a:ea typeface="+mn-ea"/>
                <a:cs typeface="+mn-cs"/>
              </a:rPr>
              <a:t>Shows the total amount of test time on each device. If you have a 30 minute test on two devices that will be 60 minutes of device time</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60</a:t>
            </a:fld>
            <a:endParaRPr lang="en-US"/>
          </a:p>
        </p:txBody>
      </p:sp>
    </p:spTree>
    <p:extLst>
      <p:ext uri="{BB962C8B-B14F-4D97-AF65-F5344CB8AC3E}">
        <p14:creationId xmlns:p14="http://schemas.microsoft.com/office/powerpoint/2010/main" val="918797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61</a:t>
            </a:fld>
            <a:endParaRPr lang="en-US"/>
          </a:p>
        </p:txBody>
      </p:sp>
    </p:spTree>
    <p:extLst>
      <p:ext uri="{BB962C8B-B14F-4D97-AF65-F5344CB8AC3E}">
        <p14:creationId xmlns:p14="http://schemas.microsoft.com/office/powerpoint/2010/main" val="331090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How UITest Works:</a:t>
            </a:r>
          </a:p>
          <a:p>
            <a:endParaRPr lang="en-US"/>
          </a:p>
          <a:p>
            <a:r>
              <a:rPr lang="en-US" b="1" u="sng"/>
              <a:t>iOS:</a:t>
            </a:r>
          </a:p>
          <a:p>
            <a:pPr marL="171450" indent="-171450">
              <a:buFont typeface="Arial" charset="0"/>
              <a:buChar char="•"/>
            </a:pPr>
            <a:r>
              <a:rPr lang="en-US" b="0"/>
              <a:t>The</a:t>
            </a:r>
            <a:r>
              <a:rPr lang="en-US" b="0" baseline="0"/>
              <a:t> </a:t>
            </a:r>
            <a:r>
              <a:rPr lang="en-US" b="0" i="1" baseline="0"/>
              <a:t>Test Server (Xamarin Test Cloud Agent) </a:t>
            </a:r>
            <a:r>
              <a:rPr lang="en-US" b="0" i="0" baseline="0"/>
              <a:t>works slightly different in iOS</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a:t>
            </a:r>
            <a:r>
              <a:rPr lang="en-US" sz="1200" b="0" i="1" kern="1200" baseline="0">
                <a:solidFill>
                  <a:schemeClr val="tx1"/>
                </a:solidFill>
                <a:effectLst/>
                <a:latin typeface="+mn-lt"/>
                <a:ea typeface="+mn-ea"/>
                <a:cs typeface="+mn-cs"/>
              </a:rPr>
              <a:t>Test Server </a:t>
            </a:r>
            <a:r>
              <a:rPr lang="en-US" sz="1200" b="0" i="0" kern="1200" baseline="0">
                <a:solidFill>
                  <a:schemeClr val="tx1"/>
                </a:solidFill>
                <a:effectLst/>
                <a:latin typeface="+mn-lt"/>
                <a:ea typeface="+mn-ea"/>
                <a:cs typeface="+mn-cs"/>
              </a:rPr>
              <a:t>sits inside the app and acts as the middle man providing information about the current</a:t>
            </a:r>
            <a:r>
              <a:rPr lang="en-US" sz="1200" b="0" i="0" kern="1200">
                <a:solidFill>
                  <a:schemeClr val="tx1"/>
                </a:solidFill>
                <a:effectLst/>
                <a:latin typeface="+mn-lt"/>
                <a:ea typeface="+mn-ea"/>
                <a:cs typeface="+mn-cs"/>
              </a:rPr>
              <a:t> active window and the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views</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test script uses the information from the </a:t>
            </a:r>
            <a:r>
              <a:rPr lang="en-US" sz="1200" b="0" i="1" kern="1200" baseline="0">
                <a:solidFill>
                  <a:schemeClr val="tx1"/>
                </a:solidFill>
                <a:effectLst/>
                <a:latin typeface="+mn-lt"/>
                <a:ea typeface="+mn-ea"/>
                <a:cs typeface="+mn-cs"/>
              </a:rPr>
              <a:t>Test Server </a:t>
            </a:r>
            <a:r>
              <a:rPr lang="en-US" sz="1200" b="0" i="0" kern="1200">
                <a:solidFill>
                  <a:schemeClr val="tx1"/>
                </a:solidFill>
                <a:effectLst/>
                <a:latin typeface="+mn-lt"/>
                <a:ea typeface="+mn-ea"/>
                <a:cs typeface="+mn-cs"/>
              </a:rPr>
              <a:t>and automates the iOS application with the help of another component called the </a:t>
            </a:r>
            <a:r>
              <a:rPr lang="en-US" sz="1200" b="0" i="1" kern="1200" err="1">
                <a:solidFill>
                  <a:schemeClr val="tx1"/>
                </a:solidFill>
                <a:effectLst/>
                <a:latin typeface="+mn-lt"/>
                <a:ea typeface="+mn-ea"/>
                <a:cs typeface="+mn-cs"/>
              </a:rPr>
              <a:t>DeviceAgent</a:t>
            </a:r>
            <a:r>
              <a:rPr lang="en-US" sz="1200" b="0" i="0" kern="1200">
                <a:solidFill>
                  <a:schemeClr val="tx1"/>
                </a:solidFill>
                <a:effectLst/>
                <a:latin typeface="+mn-lt"/>
                <a:ea typeface="+mn-ea"/>
                <a:cs typeface="+mn-cs"/>
              </a:rPr>
              <a:t>. </a:t>
            </a:r>
          </a:p>
          <a:p>
            <a:pPr marL="171450" indent="-171450">
              <a:buFont typeface="Arial" charset="0"/>
              <a:buChar char="•"/>
            </a:pPr>
            <a:r>
              <a:rPr lang="en-US" sz="1200" b="0" i="0" kern="1200">
                <a:solidFill>
                  <a:schemeClr val="tx1"/>
                </a:solidFill>
                <a:effectLst/>
                <a:latin typeface="+mn-lt"/>
                <a:ea typeface="+mn-ea"/>
                <a:cs typeface="+mn-cs"/>
              </a:rPr>
              <a:t>The </a:t>
            </a:r>
            <a:r>
              <a:rPr lang="en-US" sz="1200" b="0" i="0" kern="1200" err="1">
                <a:solidFill>
                  <a:schemeClr val="tx1"/>
                </a:solidFill>
                <a:effectLst/>
                <a:latin typeface="+mn-lt"/>
                <a:ea typeface="+mn-ea"/>
                <a:cs typeface="+mn-cs"/>
              </a:rPr>
              <a:t>DeviceAgent</a:t>
            </a:r>
            <a:r>
              <a:rPr lang="en-US" sz="1200" b="0" i="0" kern="1200">
                <a:solidFill>
                  <a:schemeClr val="tx1"/>
                </a:solidFill>
                <a:effectLst/>
                <a:latin typeface="+mn-lt"/>
                <a:ea typeface="+mn-ea"/>
                <a:cs typeface="+mn-cs"/>
              </a:rPr>
              <a:t> simulates the gestures and actions for the test using the automation APIs provided with Xcode.</a:t>
            </a:r>
          </a:p>
          <a:p>
            <a:pPr marL="171450" indent="-171450">
              <a:buFont typeface="Arial" charset="0"/>
              <a:buChar char="•"/>
            </a:pPr>
            <a:endParaRPr lang="en-US" b="0"/>
          </a:p>
        </p:txBody>
      </p:sp>
      <p:sp>
        <p:nvSpPr>
          <p:cNvPr id="4" name="Slide Number Placeholder 3"/>
          <p:cNvSpPr>
            <a:spLocks noGrp="1"/>
          </p:cNvSpPr>
          <p:nvPr>
            <p:ph type="sldNum" sz="quarter" idx="10"/>
          </p:nvPr>
        </p:nvSpPr>
        <p:spPr/>
        <p:txBody>
          <a:bodyPr/>
          <a:lstStyle/>
          <a:p>
            <a:fld id="{9D910A0A-9540-4D79-B21B-C384A079AB75}" type="slidenum">
              <a:rPr lang="en-US" smtClean="0"/>
              <a:t>7</a:t>
            </a:fld>
            <a:endParaRPr lang="en-US"/>
          </a:p>
        </p:txBody>
      </p:sp>
    </p:spTree>
    <p:extLst>
      <p:ext uri="{BB962C8B-B14F-4D97-AF65-F5344CB8AC3E}">
        <p14:creationId xmlns:p14="http://schemas.microsoft.com/office/powerpoint/2010/main" val="375152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4156321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3892691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slide shows another failure, in which a lead was never added to the list of leads. </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18359292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217286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 simple test</a:t>
            </a:r>
            <a:r>
              <a:rPr lang="en-US" b="0" baseline="0"/>
              <a:t> that uses </a:t>
            </a:r>
            <a:r>
              <a:rPr lang="en-US" b="0" baseline="0" err="1"/>
              <a:t>NUnit</a:t>
            </a:r>
            <a:r>
              <a:rPr lang="en-US" b="0" baseline="0"/>
              <a:t> as the test runner</a:t>
            </a:r>
          </a:p>
          <a:p>
            <a:endParaRPr lang="en-US" b="0" baseline="0"/>
          </a:p>
          <a:p>
            <a:pPr marL="0" indent="0">
              <a:buFont typeface="Arial" charset="0"/>
              <a:buNone/>
            </a:pPr>
            <a:r>
              <a:rPr lang="en-US" b="1" u="sng" err="1"/>
              <a:t>NUnit</a:t>
            </a:r>
            <a:r>
              <a:rPr lang="en-US" b="1" u="sng" baseline="0"/>
              <a:t> attributes</a:t>
            </a:r>
          </a:p>
          <a:p>
            <a:pPr marL="171450" lvl="0" indent="-171450">
              <a:buFont typeface="Arial" charset="0"/>
              <a:buChar char="•"/>
            </a:pPr>
            <a:r>
              <a:rPr lang="en-US" b="1" baseline="0" err="1"/>
              <a:t>TestFixture</a:t>
            </a:r>
            <a:r>
              <a:rPr lang="en-US" b="0" baseline="0"/>
              <a:t>: defines a group of tests and is added to the class that contains test methods</a:t>
            </a:r>
          </a:p>
          <a:p>
            <a:pPr marL="171450" lvl="0" indent="-171450">
              <a:buFont typeface="Arial" charset="0"/>
              <a:buChar char="•"/>
            </a:pPr>
            <a:r>
              <a:rPr lang="en-US" b="1" baseline="0" err="1"/>
              <a:t>SetUp</a:t>
            </a:r>
            <a:r>
              <a:rPr lang="en-US" b="0" baseline="0"/>
              <a:t>: is added to a method that you want to run before each test method to prepare the app. This is where you launch the app and initialize any variables that you will need in your tests.</a:t>
            </a:r>
          </a:p>
          <a:p>
            <a:pPr marL="171450" lvl="0" indent="-171450">
              <a:buFont typeface="Arial" charset="0"/>
              <a:buChar char="•"/>
            </a:pPr>
            <a:r>
              <a:rPr lang="en-US" b="1"/>
              <a:t>Test</a:t>
            </a:r>
            <a:r>
              <a:rPr lang="en-US" b="0"/>
              <a:t>: defines a test</a:t>
            </a:r>
            <a:r>
              <a:rPr lang="en-US" b="0" baseline="0"/>
              <a:t> method. This is where you write the code specific to a certain test that you want to write. The name of this method will show up in the test runner and test reports.</a:t>
            </a:r>
          </a:p>
        </p:txBody>
      </p:sp>
      <p:sp>
        <p:nvSpPr>
          <p:cNvPr id="4" name="Slide Number Placeholder 3"/>
          <p:cNvSpPr>
            <a:spLocks noGrp="1"/>
          </p:cNvSpPr>
          <p:nvPr>
            <p:ph type="sldNum" sz="quarter" idx="10"/>
          </p:nvPr>
        </p:nvSpPr>
        <p:spPr/>
        <p:txBody>
          <a:bodyPr/>
          <a:lstStyle/>
          <a:p>
            <a:fld id="{9D910A0A-9540-4D79-B21B-C384A079AB75}" type="slidenum">
              <a:rPr lang="en-US" smtClean="0"/>
              <a:t>8</a:t>
            </a:fld>
            <a:endParaRPr lang="en-US"/>
          </a:p>
        </p:txBody>
      </p:sp>
    </p:spTree>
    <p:extLst>
      <p:ext uri="{BB962C8B-B14F-4D97-AF65-F5344CB8AC3E}">
        <p14:creationId xmlns:p14="http://schemas.microsoft.com/office/powerpoint/2010/main" val="37428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of different</a:t>
            </a:r>
            <a:r>
              <a:rPr lang="en-US" baseline="0"/>
              <a:t> ways to locate an element on the screen by “filtering down” the list of all visible elements to just the one(s) you are interested in.</a:t>
            </a:r>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522926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There</a:t>
            </a:r>
            <a:r>
              <a:rPr lang="en-US" baseline="0"/>
              <a:t> are many more methods as well</a:t>
            </a:r>
          </a:p>
          <a:p>
            <a:pPr marL="171450" indent="-171450">
              <a:buFont typeface="Arial" charset="0"/>
              <a:buChar char="•"/>
            </a:pPr>
            <a:r>
              <a:rPr lang="en-US" baseline="0"/>
              <a:t>Screenshot is important in the cloud</a:t>
            </a:r>
          </a:p>
          <a:p>
            <a:pPr marL="171450" indent="-171450">
              <a:buFont typeface="Arial" charset="0"/>
              <a:buChar char="•"/>
            </a:pPr>
            <a:r>
              <a:rPr lang="en-US" baseline="0"/>
              <a:t>REPL is important for writing your tests</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10</a:t>
            </a:fld>
            <a:endParaRPr lang="en-US"/>
          </a:p>
        </p:txBody>
      </p:sp>
    </p:spTree>
    <p:extLst>
      <p:ext uri="{BB962C8B-B14F-4D97-AF65-F5344CB8AC3E}">
        <p14:creationId xmlns:p14="http://schemas.microsoft.com/office/powerpoint/2010/main" val="199955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4124703"/>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Arial" panose="020B0604020202020204" pitchFamily="34" charset="0"/>
              <a:buChar char="•"/>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457200" indent="-457200" rtl="0">
              <a:spcBef>
                <a:spcPts val="0"/>
              </a:spcBef>
              <a:buFont typeface="+mj-lt"/>
              <a:buAutoNum type="arabicPeriod"/>
              <a:defRPr sz="2400"/>
            </a:lvl2pPr>
            <a:lvl3pPr marL="224114" indent="-3985" rtl="0">
              <a:spcBef>
                <a:spcPts val="0"/>
              </a:spcBef>
              <a:buFont typeface="Calibri"/>
              <a:buNone/>
              <a:defRPr sz="2000"/>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2"/>
            <a:endParaRPr lang="en-US" sz="2400">
              <a:latin typeface="Calibri Light" panose="020F0302020204030204" pitchFamily="34" charset="0"/>
            </a:endParaRPr>
          </a:p>
          <a:p>
            <a:pPr lvl="2"/>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127724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 y="3"/>
            <a:ext cx="12185601" cy="6871724"/>
          </a:xfrm>
          <a:prstGeom prst="rect">
            <a:avLst/>
          </a:prstGeom>
        </p:spPr>
      </p:pic>
      <p:sp>
        <p:nvSpPr>
          <p:cNvPr id="7" name="Content Placeholder 2"/>
          <p:cNvSpPr>
            <a:spLocks noGrp="1"/>
          </p:cNvSpPr>
          <p:nvPr>
            <p:ph idx="1" hasCustomPrompt="1"/>
          </p:nvPr>
        </p:nvSpPr>
        <p:spPr>
          <a:xfrm>
            <a:off x="1084082" y="1236505"/>
            <a:ext cx="5355870" cy="4398719"/>
          </a:xfrm>
        </p:spPr>
        <p:txBody>
          <a:bodyPr numCol="1" spcCol="0">
            <a:normAutofit/>
          </a:bodyPr>
          <a:lstStyle>
            <a:lvl1pPr marL="0" indent="0">
              <a:lnSpc>
                <a:spcPct val="110000"/>
              </a:lnSpc>
              <a:buSzPct val="138000"/>
              <a:buFontTx/>
              <a:buNone/>
              <a:defRPr sz="540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2642290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792636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4139932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26735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Calibri Light" panose="020F030202020403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rgbClr val="6C6C6C"/>
                </a:solidFill>
                <a:latin typeface="Calibri Light" panose="020F0302020204030204" pitchFamily="34" charset="0"/>
                <a:cs typeface="Calibri Light" panose="020F0302020204030204" pitchFamily="34" charset="0"/>
              </a:defRPr>
            </a:lvl3pPr>
            <a:lvl4pPr marL="1371600" indent="0">
              <a:buNone/>
              <a:defRPr sz="1600"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3"/>
            <a:endParaRPr lang="en-US"/>
          </a:p>
          <a:p>
            <a:pPr lvl="3"/>
            <a:endParaRPr lang="en-US"/>
          </a:p>
          <a:p>
            <a:pPr lvl="2"/>
            <a:endParaRPr lang="en-US"/>
          </a:p>
          <a:p>
            <a:pPr lvl="1"/>
            <a:endParaRPr lang="en-US"/>
          </a:p>
          <a:p>
            <a:pPr lvl="4"/>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142549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71" r:id="rId15"/>
    <p:sldLayoutId id="2147483670" r:id="rId16"/>
    <p:sldLayoutId id="2147483667" r:id="rId17"/>
    <p:sldLayoutId id="2147483669" r:id="rId18"/>
    <p:sldLayoutId id="214748367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android.com/referen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eveloper.apple.com/refere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eveloper.xamarin.com/guides/testcloud/uitest/working-with/backdoor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fastlane.tool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4.png"/><Relationship Id="rId7"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6.tiff"/><Relationship Id="rId10" Type="http://schemas.openxmlformats.org/officeDocument/2006/relationships/image" Target="../media/image51.tiff"/><Relationship Id="rId4" Type="http://schemas.openxmlformats.org/officeDocument/2006/relationships/image" Target="../media/image45.tiff"/><Relationship Id="rId9" Type="http://schemas.openxmlformats.org/officeDocument/2006/relationships/image" Target="../media/image50.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dirty="0">
                <a:solidFill>
                  <a:schemeClr val="bg1"/>
                </a:solidFill>
                <a:latin typeface="+mj-lt"/>
                <a:cs typeface="Arial"/>
              </a:rPr>
              <a:t>Xamarin training </a:t>
            </a:r>
          </a:p>
          <a:p>
            <a:pPr marL="0" indent="0">
              <a:buNone/>
            </a:pPr>
            <a:r>
              <a:rPr lang="en-US" sz="3733" dirty="0">
                <a:solidFill>
                  <a:schemeClr val="bg1"/>
                </a:solidFill>
                <a:latin typeface="+mj-lt"/>
                <a:cs typeface="Arial"/>
              </a:rPr>
              <a:t>for Microsoft Services Professionals</a:t>
            </a:r>
          </a:p>
          <a:p>
            <a:pPr marL="0" indent="0">
              <a:buNone/>
            </a:pPr>
            <a:endParaRPr lang="en-US" sz="4267" dirty="0">
              <a:solidFill>
                <a:schemeClr val="bg1"/>
              </a:solidFill>
              <a:latin typeface="+mj-lt"/>
              <a:cs typeface="Arial"/>
            </a:endParaRPr>
          </a:p>
          <a:p>
            <a:pPr marL="0" indent="0">
              <a:buNone/>
            </a:pPr>
            <a:r>
              <a:rPr lang="en-US" sz="4267" dirty="0">
                <a:solidFill>
                  <a:schemeClr val="bg1"/>
                </a:solidFill>
                <a:latin typeface="+mj-lt"/>
                <a:cs typeface="Arial"/>
              </a:rPr>
              <a:t>Always be shipping</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5460" r="6921"/>
          <a:stretch/>
        </p:blipFill>
        <p:spPr>
          <a:xfrm>
            <a:off x="-63882" y="0"/>
            <a:ext cx="6008915" cy="6858000"/>
          </a:xfrm>
          <a:prstGeom prst="rect">
            <a:avLst/>
          </a:prstGeom>
        </p:spPr>
      </p:pic>
      <p:pic>
        <p:nvPicPr>
          <p:cNvPr id="4" name="Picture 3" descr="dark logo for slid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077" y="130574"/>
            <a:ext cx="2393241" cy="5421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interact with an app’s UI</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r>
              <a:rPr lang="en-US" err="1">
                <a:latin typeface="Menlo" charset="0"/>
                <a:ea typeface="Menlo" charset="0"/>
                <a:cs typeface="Menlo" charset="0"/>
              </a:rPr>
              <a:t>app.Tap</a:t>
            </a:r>
            <a:r>
              <a:rPr lang="en-US">
                <a:latin typeface="Menlo" charset="0"/>
                <a:ea typeface="Menlo" charset="0"/>
                <a:cs typeface="Menlo" charset="0"/>
              </a:rPr>
              <a:t>(x =&gt; x…)</a:t>
            </a:r>
          </a:p>
          <a:p>
            <a:pPr lvl="1"/>
            <a:r>
              <a:rPr lang="en-US"/>
              <a:t>Tap the specified element</a:t>
            </a:r>
          </a:p>
          <a:p>
            <a:r>
              <a:rPr lang="en-US" err="1">
                <a:solidFill>
                  <a:srgbClr val="222222"/>
                </a:solidFill>
                <a:latin typeface="Menlo" charset="0"/>
              </a:rPr>
              <a:t>app.EnterText</a:t>
            </a:r>
            <a:r>
              <a:rPr lang="en-US">
                <a:solidFill>
                  <a:srgbClr val="000000"/>
                </a:solidFill>
                <a:latin typeface="Menlo" charset="0"/>
              </a:rPr>
              <a:t>(</a:t>
            </a:r>
            <a:r>
              <a:rPr lang="en-US">
                <a:solidFill>
                  <a:srgbClr val="A31515"/>
                </a:solidFill>
                <a:latin typeface="Menlo" charset="0"/>
              </a:rPr>
              <a:t>"some text"</a:t>
            </a:r>
            <a:r>
              <a:rPr lang="en-US">
                <a:solidFill>
                  <a:srgbClr val="000000"/>
                </a:solidFill>
                <a:latin typeface="Menlo" charset="0"/>
              </a:rPr>
              <a:t>)</a:t>
            </a:r>
            <a:r>
              <a:rPr lang="en-US"/>
              <a:t> </a:t>
            </a:r>
          </a:p>
          <a:p>
            <a:pPr lvl="1"/>
            <a:r>
              <a:rPr lang="en-US"/>
              <a:t>Enter the specified text on the keyboard</a:t>
            </a:r>
          </a:p>
          <a:p>
            <a:r>
              <a:rPr lang="en-US" err="1">
                <a:latin typeface="Menlo" charset="0"/>
                <a:ea typeface="Menlo" charset="0"/>
                <a:cs typeface="Menlo" charset="0"/>
              </a:rPr>
              <a:t>app.WaitForElement</a:t>
            </a:r>
            <a:r>
              <a:rPr lang="en-US">
                <a:latin typeface="Menlo" charset="0"/>
                <a:ea typeface="Menlo" charset="0"/>
                <a:cs typeface="Menlo" charset="0"/>
              </a:rPr>
              <a:t>(x =&gt; x…)</a:t>
            </a:r>
          </a:p>
          <a:p>
            <a:pPr lvl="1"/>
            <a:r>
              <a:rPr lang="en-US"/>
              <a:t>Wait for the specified element to appear on the screen</a:t>
            </a:r>
          </a:p>
          <a:p>
            <a:r>
              <a:rPr lang="en-US" err="1">
                <a:latin typeface="Menlo" charset="0"/>
                <a:ea typeface="Menlo" charset="0"/>
                <a:cs typeface="Menlo" charset="0"/>
              </a:rPr>
              <a:t>app.ScrollDownTo</a:t>
            </a:r>
            <a:r>
              <a:rPr lang="en-US">
                <a:latin typeface="Menlo" charset="0"/>
                <a:ea typeface="Menlo" charset="0"/>
                <a:cs typeface="Menlo" charset="0"/>
              </a:rPr>
              <a:t>(x =&gt; x…)</a:t>
            </a:r>
          </a:p>
          <a:p>
            <a:pPr lvl="1"/>
            <a:r>
              <a:rPr lang="en-US"/>
              <a:t>Scroll down until the specified element appears on the screen</a:t>
            </a:r>
          </a:p>
          <a:p>
            <a:r>
              <a:rPr lang="en-US" err="1">
                <a:latin typeface="Menlo" charset="0"/>
                <a:ea typeface="Menlo" charset="0"/>
                <a:cs typeface="Menlo" charset="0"/>
              </a:rPr>
              <a:t>app.Screenshot</a:t>
            </a:r>
            <a:r>
              <a:rPr lang="en-US">
                <a:latin typeface="Menlo" charset="0"/>
                <a:ea typeface="Menlo" charset="0"/>
                <a:cs typeface="Menlo" charset="0"/>
              </a:rPr>
              <a:t>(</a:t>
            </a:r>
            <a:r>
              <a:rPr lang="en-US">
                <a:solidFill>
                  <a:srgbClr val="A31515"/>
                </a:solidFill>
                <a:latin typeface="Menlo" charset="0"/>
              </a:rPr>
              <a:t>"some description"</a:t>
            </a:r>
            <a:r>
              <a:rPr lang="en-US">
                <a:latin typeface="Menlo" charset="0"/>
                <a:ea typeface="Menlo" charset="0"/>
                <a:cs typeface="Menlo" charset="0"/>
              </a:rPr>
              <a:t>)</a:t>
            </a:r>
          </a:p>
          <a:p>
            <a:pPr lvl="1"/>
            <a:r>
              <a:rPr lang="en-US"/>
              <a:t>Take a screenshot for the Test Cloud report</a:t>
            </a:r>
          </a:p>
        </p:txBody>
      </p:sp>
    </p:spTree>
    <p:extLst>
      <p:ext uri="{BB962C8B-B14F-4D97-AF65-F5344CB8AC3E}">
        <p14:creationId xmlns:p14="http://schemas.microsoft.com/office/powerpoint/2010/main" val="44080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Demo: Explore the </a:t>
            </a:r>
            <a:r>
              <a:rPr lang="en-US" err="1"/>
              <a:t>MCWeather</a:t>
            </a:r>
            <a:r>
              <a:rPr lang="en-US"/>
              <a:t> app in the REPL</a:t>
            </a:r>
          </a:p>
        </p:txBody>
      </p:sp>
    </p:spTree>
    <p:extLst>
      <p:ext uri="{BB962C8B-B14F-4D97-AF65-F5344CB8AC3E}">
        <p14:creationId xmlns:p14="http://schemas.microsoft.com/office/powerpoint/2010/main" val="32372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 Make your own first test</a:t>
            </a:r>
          </a:p>
        </p:txBody>
      </p:sp>
      <p:sp>
        <p:nvSpPr>
          <p:cNvPr id="3" name="Content Placeholder 2"/>
          <p:cNvSpPr>
            <a:spLocks noGrp="1"/>
          </p:cNvSpPr>
          <p:nvPr>
            <p:ph type="body" idx="1"/>
          </p:nvPr>
        </p:nvSpPr>
        <p:spPr/>
        <p:txBody>
          <a:bodyPr>
            <a:normAutofit/>
          </a:bodyPr>
          <a:lstStyle/>
          <a:p>
            <a:pPr marL="0" indent="0">
              <a:buNone/>
            </a:pPr>
            <a:r>
              <a:rPr lang="en-US" dirty="0"/>
              <a:t>Create a test called </a:t>
            </a:r>
            <a:r>
              <a:rPr lang="en-US" dirty="0" err="1">
                <a:latin typeface="Menlo" charset="0"/>
                <a:ea typeface="Menlo" charset="0"/>
                <a:cs typeface="Menlo" charset="0"/>
              </a:rPr>
              <a:t>WeatherLocationTest</a:t>
            </a:r>
            <a:r>
              <a:rPr lang="en-US" dirty="0"/>
              <a:t> that has the following steps</a:t>
            </a:r>
          </a:p>
          <a:p>
            <a:pPr>
              <a:buFont typeface="+mj-lt"/>
              <a:buAutoNum type="arabicPeriod"/>
            </a:pPr>
            <a:r>
              <a:rPr lang="en-US" dirty="0"/>
              <a:t>Select a city specified by the test code</a:t>
            </a:r>
          </a:p>
          <a:p>
            <a:pPr>
              <a:buFont typeface="+mj-lt"/>
              <a:buAutoNum type="arabicPeriod"/>
            </a:pPr>
            <a:r>
              <a:rPr lang="en-US" dirty="0"/>
              <a:t>Verify the temperature is displayed</a:t>
            </a:r>
          </a:p>
          <a:p>
            <a:pPr>
              <a:buFont typeface="+mj-lt"/>
              <a:buAutoNum type="arabicPeriod"/>
            </a:pPr>
            <a:endParaRPr lang="en-US" dirty="0"/>
          </a:p>
          <a:p>
            <a:pPr marL="0" indent="0">
              <a:buNone/>
            </a:pPr>
            <a:r>
              <a:rPr lang="en-US" b="1" dirty="0"/>
              <a:t>Bonus</a:t>
            </a:r>
            <a:r>
              <a:rPr lang="en-US" dirty="0"/>
              <a:t>: Write a test for saving a city to your Favorites</a:t>
            </a:r>
          </a:p>
        </p:txBody>
      </p:sp>
    </p:spTree>
    <p:extLst>
      <p:ext uri="{BB962C8B-B14F-4D97-AF65-F5344CB8AC3E}">
        <p14:creationId xmlns:p14="http://schemas.microsoft.com/office/powerpoint/2010/main" val="358061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WebView queries</a:t>
            </a:r>
          </a:p>
        </p:txBody>
      </p:sp>
      <p:sp>
        <p:nvSpPr>
          <p:cNvPr id="3" name="Content Placeholder 2"/>
          <p:cNvSpPr>
            <a:spLocks noGrp="1"/>
          </p:cNvSpPr>
          <p:nvPr>
            <p:ph idx="1"/>
          </p:nvPr>
        </p:nvSpPr>
        <p:spPr>
          <a:xfrm>
            <a:off x="609600" y="1338990"/>
            <a:ext cx="10972800" cy="4708884"/>
          </a:xfrm>
        </p:spPr>
        <p:txBody>
          <a:bodyPr vert="horz" lIns="91440" tIns="45720" rIns="91440" bIns="45720" numCol="1" spcCol="0" rtlCol="0" anchor="t">
            <a:normAutofit/>
          </a:bodyPr>
          <a:lstStyle/>
          <a:p>
            <a:r>
              <a:rPr lang="en-US" dirty="0"/>
              <a:t>Applications often contain an embedded </a:t>
            </a:r>
            <a:r>
              <a:rPr lang="en-US" dirty="0">
                <a:latin typeface="Menlo" charset="0"/>
                <a:ea typeface="Menlo" charset="0"/>
                <a:cs typeface="Menlo" charset="0"/>
              </a:rPr>
              <a:t>WebView</a:t>
            </a:r>
            <a:r>
              <a:rPr lang="en-US" dirty="0"/>
              <a:t>, or may be entirely web-based (e.g. Cordova and </a:t>
            </a:r>
            <a:r>
              <a:rPr lang="en-US" dirty="0" err="1"/>
              <a:t>PhoneGap</a:t>
            </a:r>
            <a:r>
              <a:rPr lang="en-US" dirty="0"/>
              <a:t>)</a:t>
            </a:r>
          </a:p>
          <a:p>
            <a:r>
              <a:rPr lang="en-US" dirty="0"/>
              <a:t>Elements can be located using their CSS selector</a:t>
            </a:r>
          </a:p>
          <a:p>
            <a:pPr lvl="1"/>
            <a:r>
              <a:rPr lang="en-US" dirty="0">
                <a:latin typeface="Menlo" charset="0"/>
                <a:ea typeface="Menlo" charset="0"/>
                <a:cs typeface="Menlo" charset="0"/>
              </a:rPr>
              <a:t>#</a:t>
            </a:r>
            <a:r>
              <a:rPr lang="en-US" dirty="0">
                <a:latin typeface="Consolas" panose="020B0609020204030204" pitchFamily="49" charset="0"/>
              </a:rPr>
              <a:t> </a:t>
            </a:r>
            <a:r>
              <a:rPr lang="en-US" dirty="0"/>
              <a:t>corresponds to an element’s ID</a:t>
            </a:r>
            <a:endParaRPr lang="en-US" dirty="0">
              <a:latin typeface="Menlo" charset="0"/>
              <a:ea typeface="Menlo" charset="0"/>
              <a:cs typeface="Menlo" charset="0"/>
            </a:endParaRPr>
          </a:p>
          <a:p>
            <a:pPr lvl="1"/>
            <a:r>
              <a:rPr lang="en-US" dirty="0">
                <a:latin typeface="Menlo" charset="0"/>
                <a:ea typeface="Menlo" charset="0"/>
                <a:cs typeface="Menlo" charset="0"/>
              </a:rPr>
              <a:t>.</a:t>
            </a:r>
            <a:r>
              <a:rPr lang="en-US" dirty="0"/>
              <a:t>  corresponds to an element’s class</a:t>
            </a:r>
          </a:p>
          <a:p>
            <a:r>
              <a:rPr lang="en-US" dirty="0"/>
              <a:t>Example:</a:t>
            </a:r>
          </a:p>
        </p:txBody>
      </p:sp>
      <p:sp>
        <p:nvSpPr>
          <p:cNvPr id="4" name="TextBox 3"/>
          <p:cNvSpPr txBox="1"/>
          <p:nvPr/>
        </p:nvSpPr>
        <p:spPr>
          <a:xfrm>
            <a:off x="1318799" y="3977516"/>
            <a:ext cx="4926349" cy="369332"/>
          </a:xfrm>
          <a:prstGeom prst="rect">
            <a:avLst/>
          </a:prstGeom>
          <a:noFill/>
        </p:spPr>
        <p:txBody>
          <a:bodyPr wrap="none" rtlCol="0">
            <a:spAutoFit/>
          </a:bodyPr>
          <a:lstStyle/>
          <a:p>
            <a:r>
              <a:rPr lang="en-US" dirty="0" err="1">
                <a:solidFill>
                  <a:srgbClr val="222222"/>
                </a:solidFill>
                <a:latin typeface="Menlo" charset="0"/>
              </a:rPr>
              <a:t>app.Query</a:t>
            </a:r>
            <a:r>
              <a:rPr lang="en-US" dirty="0">
                <a:solidFill>
                  <a:srgbClr val="000000"/>
                </a:solidFill>
                <a:latin typeface="Menlo" charset="0"/>
              </a:rPr>
              <a:t>(</a:t>
            </a:r>
            <a:r>
              <a:rPr lang="en-US" dirty="0">
                <a:solidFill>
                  <a:srgbClr val="222222"/>
                </a:solidFill>
                <a:latin typeface="Menlo" charset="0"/>
              </a:rPr>
              <a:t>x =</a:t>
            </a:r>
            <a:r>
              <a:rPr lang="en-US" dirty="0">
                <a:solidFill>
                  <a:srgbClr val="000000"/>
                </a:solidFill>
                <a:latin typeface="Menlo" charset="0"/>
              </a:rPr>
              <a:t>&gt;</a:t>
            </a:r>
            <a:r>
              <a:rPr lang="en-US" dirty="0">
                <a:solidFill>
                  <a:srgbClr val="222222"/>
                </a:solidFill>
                <a:latin typeface="Menlo" charset="0"/>
              </a:rPr>
              <a:t> </a:t>
            </a:r>
            <a:r>
              <a:rPr lang="en-US" dirty="0" err="1">
                <a:solidFill>
                  <a:srgbClr val="222222"/>
                </a:solidFill>
                <a:latin typeface="Menlo" charset="0"/>
              </a:rPr>
              <a:t>x.Css</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some_id</a:t>
            </a:r>
            <a:r>
              <a:rPr lang="en-US" dirty="0">
                <a:solidFill>
                  <a:srgbClr val="A31515"/>
                </a:solidFill>
                <a:latin typeface="Menlo" charset="0"/>
              </a:rPr>
              <a:t>"</a:t>
            </a:r>
            <a:r>
              <a:rPr lang="en-US" dirty="0">
                <a:solidFill>
                  <a:srgbClr val="000000"/>
                </a:solidFill>
                <a:latin typeface="Menlo" charset="0"/>
              </a:rPr>
              <a:t>))</a:t>
            </a:r>
            <a:r>
              <a:rPr lang="en-US" dirty="0">
                <a:solidFill>
                  <a:srgbClr val="222222"/>
                </a:solidFill>
                <a:latin typeface="Menlo" charset="0"/>
              </a:rPr>
              <a:t>;</a:t>
            </a:r>
            <a:endParaRPr lang="en-US" dirty="0"/>
          </a:p>
        </p:txBody>
      </p:sp>
    </p:spTree>
    <p:extLst>
      <p:ext uri="{BB962C8B-B14F-4D97-AF65-F5344CB8AC3E}">
        <p14:creationId xmlns:p14="http://schemas.microsoft.com/office/powerpoint/2010/main" val="87899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Invoke a control’s methods</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lnSpcReduction="10000"/>
          </a:bodyPr>
          <a:lstStyle/>
          <a:p>
            <a:r>
              <a:rPr lang="en-US" dirty="0"/>
              <a:t>Invoking a control’s methods directly can often help if you are having trouble manipulating the control via </a:t>
            </a:r>
            <a:r>
              <a:rPr lang="en-US" dirty="0" err="1"/>
              <a:t>Xamarin.UITest</a:t>
            </a:r>
            <a:br>
              <a:rPr lang="en-US" dirty="0"/>
            </a:br>
            <a:r>
              <a:rPr lang="en-US" dirty="0"/>
              <a:t>e.g. selecting a value in a </a:t>
            </a:r>
            <a:r>
              <a:rPr lang="en-US" dirty="0" err="1">
                <a:latin typeface="Menlo" charset="0"/>
                <a:ea typeface="Menlo" charset="0"/>
                <a:cs typeface="Menlo" charset="0"/>
              </a:rPr>
              <a:t>UIPickerView</a:t>
            </a:r>
            <a:r>
              <a:rPr lang="en-US" dirty="0"/>
              <a:t> or </a:t>
            </a:r>
            <a:r>
              <a:rPr lang="en-US" dirty="0" err="1">
                <a:latin typeface="Menlo" charset="0"/>
                <a:ea typeface="Menlo" charset="0"/>
                <a:cs typeface="Menlo" charset="0"/>
              </a:rPr>
              <a:t>NumberPicker</a:t>
            </a:r>
            <a:endParaRPr lang="en-US" sz="1800" dirty="0">
              <a:solidFill>
                <a:srgbClr val="222222"/>
              </a:solidFill>
              <a:latin typeface="Menlo" charset="0"/>
              <a:cs typeface=""/>
            </a:endParaRPr>
          </a:p>
          <a:p>
            <a:pPr lvl="1">
              <a:lnSpc>
                <a:spcPct val="150000"/>
              </a:lnSpc>
            </a:pPr>
            <a:r>
              <a:rPr lang="en-US" sz="1800" dirty="0" err="1">
                <a:solidFill>
                  <a:srgbClr val="222222"/>
                </a:solidFill>
                <a:latin typeface="Menlo" charset="0"/>
                <a:cs typeface=""/>
              </a:rPr>
              <a:t>app.Query</a:t>
            </a:r>
            <a:r>
              <a:rPr lang="en-US" sz="1800" dirty="0">
                <a:solidFill>
                  <a:srgbClr val="000000"/>
                </a:solidFill>
                <a:latin typeface="Menlo" charset="0"/>
                <a:cs typeface=""/>
              </a:rPr>
              <a:t>(</a:t>
            </a:r>
            <a:r>
              <a:rPr lang="en-US" sz="1800" dirty="0">
                <a:solidFill>
                  <a:srgbClr val="222222"/>
                </a:solidFill>
                <a:latin typeface="Menlo" charset="0"/>
                <a:cs typeface=""/>
              </a:rPr>
              <a:t>x =</a:t>
            </a:r>
            <a:r>
              <a:rPr lang="en-US" sz="1800" dirty="0">
                <a:solidFill>
                  <a:srgbClr val="000000"/>
                </a:solidFill>
                <a:latin typeface="Menlo" charset="0"/>
                <a:cs typeface=""/>
              </a:rPr>
              <a:t>&gt;</a:t>
            </a:r>
            <a:r>
              <a:rPr lang="en-US" sz="1800" dirty="0">
                <a:solidFill>
                  <a:srgbClr val="222222"/>
                </a:solidFill>
                <a:latin typeface="Menlo" charset="0"/>
                <a:cs typeface=""/>
              </a:rPr>
              <a:t> </a:t>
            </a:r>
            <a:r>
              <a:rPr lang="en-US" sz="1800" dirty="0" err="1">
                <a:solidFill>
                  <a:srgbClr val="222222"/>
                </a:solidFill>
                <a:latin typeface="Menlo" charset="0"/>
                <a:cs typeface=""/>
              </a:rPr>
              <a:t>x.Class</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UIPickerView</a:t>
            </a:r>
            <a:r>
              <a:rPr lang="en-US" sz="1800" dirty="0">
                <a:solidFill>
                  <a:srgbClr val="A31515"/>
                </a:solidFill>
                <a:latin typeface="Menlo" charset="0"/>
                <a:cs typeface=""/>
              </a:rPr>
              <a:t>"</a:t>
            </a:r>
            <a:r>
              <a:rPr lang="en-US" sz="1800" dirty="0">
                <a:solidFill>
                  <a:srgbClr val="000000"/>
                </a:solidFill>
                <a:latin typeface="Menlo" charset="0"/>
                <a:cs typeface=""/>
              </a:rPr>
              <a:t>)</a:t>
            </a:r>
            <a:br>
              <a:rPr lang="en-US" sz="1800" dirty="0">
                <a:solidFill>
                  <a:prstClr val="black"/>
                </a:solidFill>
                <a:latin typeface="Menlo" charset="0"/>
                <a:cs typeface=""/>
              </a:rPr>
            </a:br>
            <a:r>
              <a:rPr lang="en-US" sz="1800" dirty="0">
                <a:solidFill>
                  <a:srgbClr val="222222"/>
                </a:solidFill>
                <a:latin typeface="Menlo" charset="0"/>
                <a:cs typeface=""/>
              </a:rPr>
              <a:t>    .Invoke</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selectRow</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2017</a:t>
            </a:r>
            <a:r>
              <a:rPr lang="en-US" sz="1800" dirty="0">
                <a:solidFill>
                  <a:srgbClr val="222222"/>
                </a:solidFill>
                <a:latin typeface="Menlo" charset="0"/>
                <a:cs typeface=""/>
              </a:rPr>
              <a:t>, </a:t>
            </a:r>
            <a:r>
              <a:rPr lang="en-US" sz="1800" dirty="0">
                <a:solidFill>
                  <a:srgbClr val="A31515"/>
                </a:solidFill>
                <a:latin typeface="Menlo" charset="0"/>
                <a:cs typeface=""/>
              </a:rPr>
              <a:t>"</a:t>
            </a:r>
            <a:r>
              <a:rPr lang="en-US" sz="1800" dirty="0" err="1">
                <a:solidFill>
                  <a:srgbClr val="A31515"/>
                </a:solidFill>
                <a:latin typeface="Menlo" charset="0"/>
                <a:cs typeface=""/>
              </a:rPr>
              <a:t>inComponent</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a:t>
            </a:r>
            <a:r>
              <a:rPr lang="en-US" sz="1800" dirty="0">
                <a:solidFill>
                  <a:srgbClr val="222222"/>
                </a:solidFill>
                <a:latin typeface="Menlo" charset="0"/>
                <a:cs typeface=""/>
              </a:rPr>
              <a:t>, </a:t>
            </a:r>
            <a:r>
              <a:rPr lang="en-US" sz="1800" dirty="0">
                <a:solidFill>
                  <a:srgbClr val="A31515"/>
                </a:solidFill>
                <a:latin typeface="Menlo" charset="0"/>
                <a:cs typeface=""/>
              </a:rPr>
              <a:t>"animated"</a:t>
            </a:r>
            <a:r>
              <a:rPr lang="en-US" sz="1800" dirty="0">
                <a:solidFill>
                  <a:srgbClr val="222222"/>
                </a:solidFill>
                <a:latin typeface="Menlo" charset="0"/>
                <a:cs typeface=""/>
              </a:rPr>
              <a:t>, </a:t>
            </a:r>
            <a:r>
              <a:rPr lang="en-US" sz="1800" dirty="0">
                <a:solidFill>
                  <a:srgbClr val="0000FF"/>
                </a:solidFill>
                <a:latin typeface="Menlo" charset="0"/>
                <a:cs typeface=""/>
              </a:rPr>
              <a:t>true</a:t>
            </a:r>
            <a:r>
              <a:rPr lang="en-US" sz="1800" dirty="0">
                <a:solidFill>
                  <a:srgbClr val="000000"/>
                </a:solidFill>
                <a:latin typeface="Menlo" charset="0"/>
                <a:cs typeface=""/>
              </a:rPr>
              <a:t>))</a:t>
            </a:r>
            <a:r>
              <a:rPr lang="en-US" sz="1800" dirty="0">
                <a:solidFill>
                  <a:srgbClr val="222222"/>
                </a:solidFill>
                <a:latin typeface="Menlo" charset="0"/>
                <a:cs typeface=""/>
              </a:rPr>
              <a:t>;</a:t>
            </a:r>
          </a:p>
          <a:p>
            <a:pPr lvl="1">
              <a:lnSpc>
                <a:spcPct val="150000"/>
              </a:lnSpc>
            </a:pPr>
            <a:r>
              <a:rPr lang="en-US" sz="1800" dirty="0" err="1">
                <a:solidFill>
                  <a:srgbClr val="222222"/>
                </a:solidFill>
                <a:latin typeface="Menlo" charset="0"/>
                <a:cs typeface=""/>
              </a:rPr>
              <a:t>app.Query</a:t>
            </a:r>
            <a:r>
              <a:rPr lang="en-US" sz="1800" dirty="0">
                <a:solidFill>
                  <a:srgbClr val="000000"/>
                </a:solidFill>
                <a:latin typeface="Menlo" charset="0"/>
                <a:cs typeface=""/>
              </a:rPr>
              <a:t>(</a:t>
            </a:r>
            <a:r>
              <a:rPr lang="en-US" sz="1800" dirty="0">
                <a:solidFill>
                  <a:srgbClr val="222222"/>
                </a:solidFill>
                <a:latin typeface="Menlo" charset="0"/>
                <a:cs typeface=""/>
              </a:rPr>
              <a:t>x =</a:t>
            </a:r>
            <a:r>
              <a:rPr lang="en-US" sz="1800" dirty="0">
                <a:solidFill>
                  <a:srgbClr val="000000"/>
                </a:solidFill>
                <a:latin typeface="Menlo" charset="0"/>
                <a:cs typeface=""/>
              </a:rPr>
              <a:t>&gt;</a:t>
            </a:r>
            <a:r>
              <a:rPr lang="en-US" sz="1800" dirty="0">
                <a:solidFill>
                  <a:srgbClr val="222222"/>
                </a:solidFill>
                <a:latin typeface="Menlo" charset="0"/>
                <a:cs typeface=""/>
              </a:rPr>
              <a:t> </a:t>
            </a:r>
            <a:r>
              <a:rPr lang="en-US" sz="1800" dirty="0" err="1">
                <a:solidFill>
                  <a:srgbClr val="222222"/>
                </a:solidFill>
                <a:latin typeface="Menlo" charset="0"/>
                <a:cs typeface=""/>
              </a:rPr>
              <a:t>x.Class</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NumberPicker</a:t>
            </a:r>
            <a:r>
              <a:rPr lang="en-US" sz="1800" dirty="0">
                <a:solidFill>
                  <a:srgbClr val="A31515"/>
                </a:solidFill>
                <a:latin typeface="Menlo" charset="0"/>
                <a:cs typeface=""/>
              </a:rPr>
              <a:t>"</a:t>
            </a:r>
            <a:r>
              <a:rPr lang="en-US" sz="1800" dirty="0">
                <a:solidFill>
                  <a:srgbClr val="000000"/>
                </a:solidFill>
                <a:latin typeface="Menlo" charset="0"/>
                <a:cs typeface=""/>
              </a:rPr>
              <a:t>)</a:t>
            </a:r>
            <a:br>
              <a:rPr lang="en-US" sz="1800" dirty="0">
                <a:solidFill>
                  <a:prstClr val="black"/>
                </a:solidFill>
                <a:latin typeface="Menlo" charset="0"/>
                <a:cs typeface=""/>
              </a:rPr>
            </a:br>
            <a:r>
              <a:rPr lang="en-US" sz="1800" dirty="0">
                <a:solidFill>
                  <a:srgbClr val="222222"/>
                </a:solidFill>
                <a:latin typeface="Menlo" charset="0"/>
                <a:cs typeface=""/>
              </a:rPr>
              <a:t>    .Invoke</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updateDate</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2017</a:t>
            </a:r>
            <a:r>
              <a:rPr lang="en-US" sz="1800" dirty="0">
                <a:solidFill>
                  <a:srgbClr val="222222"/>
                </a:solidFill>
                <a:latin typeface="Menlo" charset="0"/>
                <a:cs typeface=""/>
              </a:rPr>
              <a:t>, </a:t>
            </a:r>
            <a:r>
              <a:rPr lang="en-US" sz="1800" dirty="0">
                <a:solidFill>
                  <a:srgbClr val="DB7100"/>
                </a:solidFill>
                <a:latin typeface="Menlo" charset="0"/>
                <a:cs typeface=""/>
              </a:rPr>
              <a:t>0</a:t>
            </a:r>
            <a:r>
              <a:rPr lang="en-US" sz="1800" dirty="0">
                <a:solidFill>
                  <a:srgbClr val="222222"/>
                </a:solidFill>
                <a:latin typeface="Menlo" charset="0"/>
                <a:cs typeface=""/>
              </a:rPr>
              <a:t>, </a:t>
            </a:r>
            <a:r>
              <a:rPr lang="en-US" sz="1800" dirty="0">
                <a:solidFill>
                  <a:srgbClr val="DB7100"/>
                </a:solidFill>
                <a:latin typeface="Menlo" charset="0"/>
                <a:cs typeface=""/>
              </a:rPr>
              <a:t>14</a:t>
            </a:r>
            <a:r>
              <a:rPr lang="en-US" sz="1800" dirty="0">
                <a:solidFill>
                  <a:srgbClr val="000000"/>
                </a:solidFill>
                <a:latin typeface="Menlo" charset="0"/>
                <a:cs typeface=""/>
              </a:rPr>
              <a:t>))</a:t>
            </a:r>
            <a:r>
              <a:rPr lang="en-US" sz="1800" dirty="0">
                <a:solidFill>
                  <a:srgbClr val="222222"/>
                </a:solidFill>
                <a:latin typeface="Menlo" charset="0"/>
                <a:cs typeface=""/>
              </a:rPr>
              <a:t>;</a:t>
            </a:r>
            <a:endParaRPr lang="en-US" sz="2200" dirty="0">
              <a:solidFill>
                <a:schemeClr val="tx1"/>
              </a:solidFill>
              <a:ea typeface="Menlo" charset="0"/>
            </a:endParaRPr>
          </a:p>
          <a:p>
            <a:pPr marL="457200" lvl="1" indent="0">
              <a:lnSpc>
                <a:spcPct val="110000"/>
              </a:lnSpc>
              <a:buNone/>
            </a:pPr>
            <a:r>
              <a:rPr lang="en-US" sz="2200" b="1" dirty="0">
                <a:solidFill>
                  <a:schemeClr val="tx1"/>
                </a:solidFill>
                <a:ea typeface="Menlo" charset="0"/>
              </a:rPr>
              <a:t>Note</a:t>
            </a:r>
            <a:r>
              <a:rPr lang="en-US" sz="2200" dirty="0">
                <a:solidFill>
                  <a:schemeClr val="tx1"/>
                </a:solidFill>
                <a:ea typeface="Menlo" charset="0"/>
              </a:rPr>
              <a:t>: you may still need to tap the row to get the UI event to fire</a:t>
            </a:r>
          </a:p>
          <a:p>
            <a:r>
              <a:rPr lang="en-US" dirty="0"/>
              <a:t>Methods and parameters can be found in API documentation</a:t>
            </a:r>
          </a:p>
          <a:p>
            <a:pPr lvl="1">
              <a:lnSpc>
                <a:spcPct val="110000"/>
              </a:lnSpc>
            </a:pPr>
            <a:r>
              <a:rPr lang="en-US" dirty="0">
                <a:hlinkClick r:id="rId3"/>
              </a:rPr>
              <a:t>https://developer.android.com/reference</a:t>
            </a:r>
            <a:r>
              <a:rPr lang="en-US" dirty="0"/>
              <a:t> </a:t>
            </a:r>
          </a:p>
          <a:p>
            <a:pPr lvl="1">
              <a:lnSpc>
                <a:spcPct val="110000"/>
              </a:lnSpc>
            </a:pPr>
            <a:r>
              <a:rPr lang="en-US" dirty="0">
                <a:hlinkClick r:id="rId4"/>
              </a:rPr>
              <a:t>https://developer.apple.com/reference</a:t>
            </a:r>
            <a:endParaRPr lang="en-US" dirty="0"/>
          </a:p>
        </p:txBody>
      </p:sp>
    </p:spTree>
    <p:extLst>
      <p:ext uri="{BB962C8B-B14F-4D97-AF65-F5344CB8AC3E}">
        <p14:creationId xmlns:p14="http://schemas.microsoft.com/office/powerpoint/2010/main" val="60239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Backdoor methods</a:t>
            </a:r>
          </a:p>
        </p:txBody>
      </p:sp>
      <p:sp>
        <p:nvSpPr>
          <p:cNvPr id="3" name="Content Placeholder 2"/>
          <p:cNvSpPr>
            <a:spLocks noGrp="1"/>
          </p:cNvSpPr>
          <p:nvPr>
            <p:ph idx="1"/>
          </p:nvPr>
        </p:nvSpPr>
        <p:spPr>
          <a:xfrm>
            <a:off x="609600" y="1338990"/>
            <a:ext cx="10641874" cy="4717036"/>
          </a:xfrm>
        </p:spPr>
        <p:txBody>
          <a:bodyPr vert="horz" lIns="91440" tIns="45720" rIns="91440" bIns="45720" numCol="1" spcCol="0" rtlCol="0" anchor="t">
            <a:normAutofit/>
          </a:bodyPr>
          <a:lstStyle/>
          <a:p>
            <a:r>
              <a:rPr lang="en-US" dirty="0"/>
              <a:t>Backdoor methods are methods in the application code that can be invoked during tests</a:t>
            </a:r>
          </a:p>
          <a:p>
            <a:r>
              <a:rPr lang="en-US" dirty="0"/>
              <a:t>Perform some special action to configure or set up the testing state of the device</a:t>
            </a:r>
          </a:p>
          <a:p>
            <a:r>
              <a:rPr lang="en-US" dirty="0"/>
              <a:t>Saves time during tests, especially if the backdoor provides functionality that would be repeated during the </a:t>
            </a:r>
            <a:r>
              <a:rPr lang="en-US" dirty="0" err="1"/>
              <a:t>UITests</a:t>
            </a:r>
            <a:r>
              <a:rPr lang="en-US" dirty="0"/>
              <a:t>, such as signing into an app.</a:t>
            </a:r>
          </a:p>
          <a:p>
            <a:r>
              <a:rPr lang="en-US" dirty="0"/>
              <a:t>Common examples of backdoor methods include:</a:t>
            </a:r>
          </a:p>
          <a:p>
            <a:pPr lvl="1"/>
            <a:r>
              <a:rPr lang="en-US" dirty="0"/>
              <a:t>Signing in to the app without manipulating the UI</a:t>
            </a:r>
          </a:p>
          <a:p>
            <a:pPr lvl="1"/>
            <a:r>
              <a:rPr lang="en-US" dirty="0"/>
              <a:t>Seeding a database before the test run</a:t>
            </a:r>
          </a:p>
          <a:p>
            <a:pPr lvl="1"/>
            <a:endParaRPr lang="en-US" dirty="0"/>
          </a:p>
        </p:txBody>
      </p:sp>
    </p:spTree>
    <p:extLst>
      <p:ext uri="{BB962C8B-B14F-4D97-AF65-F5344CB8AC3E}">
        <p14:creationId xmlns:p14="http://schemas.microsoft.com/office/powerpoint/2010/main" val="15240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backdoor methods </a:t>
            </a:r>
            <a:r>
              <a:rPr lang="mr-IN"/>
              <a:t>–</a:t>
            </a:r>
            <a:r>
              <a:rPr lang="en-US"/>
              <a:t> Android</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r>
              <a:rPr lang="en-US" dirty="0"/>
              <a:t>Defined in an </a:t>
            </a:r>
            <a:r>
              <a:rPr lang="en-US" dirty="0">
                <a:latin typeface="Menlo" charset="0"/>
                <a:ea typeface="Menlo" charset="0"/>
                <a:cs typeface="Menlo" charset="0"/>
              </a:rPr>
              <a:t>Application</a:t>
            </a:r>
            <a:r>
              <a:rPr lang="en-US" dirty="0"/>
              <a:t> subclass, </a:t>
            </a:r>
            <a:r>
              <a:rPr lang="en-US" dirty="0">
                <a:latin typeface="Menlo" charset="0"/>
                <a:ea typeface="Menlo" charset="0"/>
                <a:cs typeface="Menlo" charset="0"/>
              </a:rPr>
              <a:t>Activity</a:t>
            </a:r>
            <a:r>
              <a:rPr lang="en-US" dirty="0"/>
              <a:t>, or </a:t>
            </a:r>
            <a:r>
              <a:rPr lang="en-US" dirty="0">
                <a:latin typeface="Menlo" charset="0"/>
                <a:ea typeface="Menlo" charset="0"/>
                <a:cs typeface="Menlo" charset="0"/>
              </a:rPr>
              <a:t>Context</a:t>
            </a:r>
            <a:r>
              <a:rPr lang="en-US" dirty="0"/>
              <a:t> of root view</a:t>
            </a:r>
          </a:p>
          <a:p>
            <a:r>
              <a:rPr lang="en-US" dirty="0"/>
              <a:t>Decorated with </a:t>
            </a:r>
            <a:r>
              <a:rPr lang="en-US" dirty="0" err="1">
                <a:latin typeface="Menlo" charset="0"/>
                <a:ea typeface="Menlo" charset="0"/>
                <a:cs typeface="Menlo" charset="0"/>
              </a:rPr>
              <a:t>Java.Interop.Export</a:t>
            </a:r>
            <a:r>
              <a:rPr lang="en-US" dirty="0"/>
              <a:t> attribute, with the name of the backdoor method</a:t>
            </a:r>
          </a:p>
        </p:txBody>
      </p:sp>
      <p:sp>
        <p:nvSpPr>
          <p:cNvPr id="5" name="Rectangle 4"/>
          <p:cNvSpPr/>
          <p:nvPr/>
        </p:nvSpPr>
        <p:spPr>
          <a:xfrm>
            <a:off x="1057275" y="3470703"/>
            <a:ext cx="105251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a:latin typeface="Consolas" panose="020B0609020204030204" pitchFamily="49" charset="0"/>
            </a:endParaRPr>
          </a:p>
        </p:txBody>
      </p:sp>
      <p:sp>
        <p:nvSpPr>
          <p:cNvPr id="6" name="TextBox 5"/>
          <p:cNvSpPr txBox="1"/>
          <p:nvPr/>
        </p:nvSpPr>
        <p:spPr>
          <a:xfrm>
            <a:off x="1485900" y="2843213"/>
            <a:ext cx="7157729" cy="2585323"/>
          </a:xfrm>
          <a:prstGeom prst="rect">
            <a:avLst/>
          </a:prstGeom>
          <a:noFill/>
        </p:spPr>
        <p:txBody>
          <a:bodyPr wrap="none" rtlCol="0">
            <a:spAutoFit/>
          </a:bodyPr>
          <a:lstStyle/>
          <a:p>
            <a:r>
              <a:rPr lang="en-US" dirty="0">
                <a:solidFill>
                  <a:srgbClr val="000000"/>
                </a:solidFill>
                <a:latin typeface="Menlo" charset="0"/>
              </a:rPr>
              <a:t>[</a:t>
            </a:r>
            <a:r>
              <a:rPr lang="en-US" dirty="0">
                <a:solidFill>
                  <a:srgbClr val="222222"/>
                </a:solidFill>
                <a:latin typeface="Menlo" charset="0"/>
              </a:rPr>
              <a:t>Activity</a:t>
            </a:r>
            <a:r>
              <a:rPr lang="en-US" dirty="0">
                <a:solidFill>
                  <a:srgbClr val="000000"/>
                </a:solidFill>
                <a:latin typeface="Menlo" charset="0"/>
              </a:rPr>
              <a:t>(</a:t>
            </a:r>
            <a:r>
              <a:rPr lang="en-US" dirty="0" err="1">
                <a:solidFill>
                  <a:srgbClr val="222222"/>
                </a:solidFill>
                <a:latin typeface="Menlo" charset="0"/>
              </a:rPr>
              <a:t>MainLauncher</a:t>
            </a:r>
            <a:r>
              <a:rPr lang="en-US" dirty="0">
                <a:solidFill>
                  <a:srgbClr val="222222"/>
                </a:solidFill>
                <a:latin typeface="Menlo" charset="0"/>
              </a:rPr>
              <a:t> = </a:t>
            </a:r>
            <a:r>
              <a:rPr lang="en-US" dirty="0">
                <a:solidFill>
                  <a:srgbClr val="0000FF"/>
                </a:solidFill>
                <a:latin typeface="Menlo" charset="0"/>
              </a:rPr>
              <a:t>true</a:t>
            </a:r>
            <a:r>
              <a:rPr lang="en-US" dirty="0">
                <a:solidFill>
                  <a:srgbClr val="000000"/>
                </a:solidFill>
                <a:latin typeface="Menlo" charset="0"/>
              </a:rPr>
              <a:t>)]</a:t>
            </a:r>
            <a:br>
              <a:rPr lang="en-US" dirty="0">
                <a:latin typeface="Menlo" charset="0"/>
              </a:rPr>
            </a:br>
            <a:r>
              <a:rPr lang="en-US" dirty="0">
                <a:solidFill>
                  <a:srgbClr val="0000FF"/>
                </a:solidFill>
                <a:latin typeface="Menlo" charset="0"/>
              </a:rPr>
              <a:t>public</a:t>
            </a:r>
            <a:r>
              <a:rPr lang="en-US" dirty="0">
                <a:solidFill>
                  <a:srgbClr val="222222"/>
                </a:solidFill>
                <a:latin typeface="Menlo" charset="0"/>
              </a:rPr>
              <a:t> </a:t>
            </a:r>
            <a:r>
              <a:rPr lang="en-US" dirty="0">
                <a:solidFill>
                  <a:srgbClr val="0000FF"/>
                </a:solidFill>
                <a:latin typeface="Menlo" charset="0"/>
              </a:rPr>
              <a:t>class</a:t>
            </a:r>
            <a:r>
              <a:rPr lang="en-US" dirty="0">
                <a:solidFill>
                  <a:srgbClr val="222222"/>
                </a:solidFill>
                <a:latin typeface="Menlo" charset="0"/>
              </a:rPr>
              <a:t> </a:t>
            </a:r>
            <a:r>
              <a:rPr lang="en-US" dirty="0" err="1">
                <a:solidFill>
                  <a:srgbClr val="2B8FAF"/>
                </a:solidFill>
                <a:latin typeface="Menlo" charset="0"/>
              </a:rPr>
              <a:t>MainActivity</a:t>
            </a:r>
            <a:r>
              <a:rPr lang="en-US" dirty="0">
                <a:solidFill>
                  <a:srgbClr val="222222"/>
                </a:solidFill>
                <a:latin typeface="Menlo" charset="0"/>
              </a:rPr>
              <a:t> : Activity</a:t>
            </a:r>
            <a:br>
              <a:rPr lang="en-US" dirty="0">
                <a:latin typeface="Menlo" charset="0"/>
              </a:rPr>
            </a:b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r>
              <a:rPr lang="en-US" dirty="0">
                <a:solidFill>
                  <a:srgbClr val="222222"/>
                </a:solidFill>
                <a:latin typeface="Menlo" charset="0"/>
              </a:rPr>
              <a:t>Export</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myBackdoorMethod</a:t>
            </a:r>
            <a:r>
              <a:rPr lang="en-US" dirty="0">
                <a:solidFill>
                  <a:srgbClr val="A31515"/>
                </a:solidFill>
                <a:latin typeface="Menlo" charset="0"/>
              </a:rPr>
              <a:t>"</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FF"/>
                </a:solidFill>
                <a:latin typeface="Menlo" charset="0"/>
              </a:rPr>
              <a:t>public</a:t>
            </a:r>
            <a:r>
              <a:rPr lang="en-US" dirty="0">
                <a:solidFill>
                  <a:srgbClr val="222222"/>
                </a:solidFill>
                <a:latin typeface="Menlo" charset="0"/>
              </a:rPr>
              <a:t> </a:t>
            </a:r>
            <a:r>
              <a:rPr lang="en-US" dirty="0">
                <a:solidFill>
                  <a:srgbClr val="0000FF"/>
                </a:solidFill>
                <a:latin typeface="Menlo" charset="0"/>
              </a:rPr>
              <a:t>void</a:t>
            </a:r>
            <a:r>
              <a:rPr lang="en-US" dirty="0">
                <a:solidFill>
                  <a:srgbClr val="222222"/>
                </a:solidFill>
                <a:latin typeface="Menlo" charset="0"/>
              </a:rPr>
              <a:t> </a:t>
            </a:r>
            <a:r>
              <a:rPr lang="en-US" dirty="0" err="1">
                <a:solidFill>
                  <a:srgbClr val="222222"/>
                </a:solidFill>
                <a:latin typeface="Menlo" charset="0"/>
              </a:rPr>
              <a:t>MyBackdoorMethod</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8000"/>
                </a:solidFill>
                <a:latin typeface="Menlo" charset="0"/>
              </a:rPr>
              <a:t>// In through the backdoor - do some work.</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br>
              <a:rPr lang="en-US" dirty="0">
                <a:latin typeface="Menlo" charset="0"/>
              </a:rPr>
            </a:br>
            <a:r>
              <a:rPr lang="en-US" dirty="0">
                <a:solidFill>
                  <a:srgbClr val="000000"/>
                </a:solidFill>
                <a:latin typeface="Menlo" charset="0"/>
              </a:rPr>
              <a:t>}</a:t>
            </a:r>
            <a:endParaRPr lang="en-US" dirty="0"/>
          </a:p>
        </p:txBody>
      </p:sp>
    </p:spTree>
    <p:extLst>
      <p:ext uri="{BB962C8B-B14F-4D97-AF65-F5344CB8AC3E}">
        <p14:creationId xmlns:p14="http://schemas.microsoft.com/office/powerpoint/2010/main" val="40648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backdoor methods - iOS</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r>
              <a:rPr lang="en-US"/>
              <a:t>Defined in the </a:t>
            </a:r>
            <a:r>
              <a:rPr lang="en-US">
                <a:latin typeface="Menlo" charset="0"/>
                <a:ea typeface="Menlo" charset="0"/>
                <a:cs typeface="Menlo" charset="0"/>
              </a:rPr>
              <a:t>AppDelegate</a:t>
            </a:r>
          </a:p>
          <a:p>
            <a:r>
              <a:rPr lang="en-US"/>
              <a:t>Decorated with the </a:t>
            </a:r>
            <a:r>
              <a:rPr lang="en-US">
                <a:latin typeface="Menlo" charset="0"/>
                <a:ea typeface="Menlo" charset="0"/>
                <a:cs typeface="Menlo" charset="0"/>
              </a:rPr>
              <a:t>Export</a:t>
            </a:r>
            <a:r>
              <a:rPr lang="en-US"/>
              <a:t> attribute, with the name of the backdoor method appended with a colon </a:t>
            </a:r>
            <a:r>
              <a:rPr lang="en-US">
                <a:latin typeface="Menlo" charset="0"/>
                <a:ea typeface="Menlo" charset="0"/>
                <a:cs typeface="Menlo" charset="0"/>
                <a:sym typeface="Wingdings"/>
              </a:rPr>
              <a:t>:</a:t>
            </a:r>
            <a:endParaRPr lang="en-US"/>
          </a:p>
        </p:txBody>
      </p:sp>
      <p:sp>
        <p:nvSpPr>
          <p:cNvPr id="4" name="Rectangle 3"/>
          <p:cNvSpPr/>
          <p:nvPr/>
        </p:nvSpPr>
        <p:spPr>
          <a:xfrm>
            <a:off x="1371600" y="2956353"/>
            <a:ext cx="102108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a:latin typeface="Consolas" panose="020B0609020204030204" pitchFamily="49" charset="0"/>
            </a:endParaRPr>
          </a:p>
        </p:txBody>
      </p:sp>
      <p:sp>
        <p:nvSpPr>
          <p:cNvPr id="6" name="TextBox 5"/>
          <p:cNvSpPr txBox="1"/>
          <p:nvPr/>
        </p:nvSpPr>
        <p:spPr>
          <a:xfrm>
            <a:off x="1371600" y="2955193"/>
            <a:ext cx="7436651" cy="2585323"/>
          </a:xfrm>
          <a:prstGeom prst="rect">
            <a:avLst/>
          </a:prstGeom>
          <a:noFill/>
        </p:spPr>
        <p:txBody>
          <a:bodyPr wrap="none" rtlCol="0">
            <a:spAutoFit/>
          </a:bodyPr>
          <a:lstStyle/>
          <a:p>
            <a:r>
              <a:rPr lang="en-US">
                <a:solidFill>
                  <a:srgbClr val="000000"/>
                </a:solidFill>
                <a:latin typeface="Menlo" charset="0"/>
              </a:rPr>
              <a:t>[</a:t>
            </a:r>
            <a:r>
              <a:rPr lang="en-US">
                <a:solidFill>
                  <a:srgbClr val="222222"/>
                </a:solidFill>
                <a:latin typeface="Menlo" charset="0"/>
              </a:rPr>
              <a:t>Register</a:t>
            </a:r>
            <a:r>
              <a:rPr lang="en-US">
                <a:solidFill>
                  <a:srgbClr val="000000"/>
                </a:solidFill>
                <a:latin typeface="Menlo" charset="0"/>
              </a:rPr>
              <a:t>(</a:t>
            </a:r>
            <a:r>
              <a:rPr lang="en-US">
                <a:solidFill>
                  <a:srgbClr val="A31515"/>
                </a:solidFill>
                <a:latin typeface="Menlo" charset="0"/>
              </a:rPr>
              <a:t>"AppDelegate"</a:t>
            </a:r>
            <a:r>
              <a:rPr lang="en-US">
                <a:solidFill>
                  <a:srgbClr val="000000"/>
                </a:solidFill>
                <a:latin typeface="Menlo" charset="0"/>
              </a:rPr>
              <a:t>)]</a:t>
            </a:r>
            <a:br>
              <a:rPr lang="en-US">
                <a:latin typeface="Menlo" charset="0"/>
              </a:rPr>
            </a:br>
            <a:r>
              <a:rPr lang="en-US">
                <a:solidFill>
                  <a:srgbClr val="0000FF"/>
                </a:solidFill>
                <a:latin typeface="Menlo" charset="0"/>
              </a:rPr>
              <a:t>public</a:t>
            </a:r>
            <a:r>
              <a:rPr lang="en-US">
                <a:solidFill>
                  <a:srgbClr val="222222"/>
                </a:solidFill>
                <a:latin typeface="Menlo" charset="0"/>
              </a:rPr>
              <a:t> </a:t>
            </a:r>
            <a:r>
              <a:rPr lang="en-US">
                <a:solidFill>
                  <a:srgbClr val="0000FF"/>
                </a:solidFill>
                <a:latin typeface="Menlo" charset="0"/>
              </a:rPr>
              <a:t>class</a:t>
            </a:r>
            <a:r>
              <a:rPr lang="en-US">
                <a:solidFill>
                  <a:srgbClr val="222222"/>
                </a:solidFill>
                <a:latin typeface="Menlo" charset="0"/>
              </a:rPr>
              <a:t> </a:t>
            </a:r>
            <a:r>
              <a:rPr lang="en-US">
                <a:solidFill>
                  <a:srgbClr val="2B8FAF"/>
                </a:solidFill>
                <a:latin typeface="Menlo" charset="0"/>
              </a:rPr>
              <a:t>AppDelegate</a:t>
            </a:r>
            <a:r>
              <a:rPr lang="en-US">
                <a:solidFill>
                  <a:srgbClr val="222222"/>
                </a:solidFill>
                <a:latin typeface="Menlo" charset="0"/>
              </a:rPr>
              <a:t> : UIApplicationDelegate</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Export</a:t>
            </a:r>
            <a:r>
              <a:rPr lang="en-US">
                <a:solidFill>
                  <a:srgbClr val="000000"/>
                </a:solidFill>
                <a:latin typeface="Menlo" charset="0"/>
              </a:rPr>
              <a:t>(</a:t>
            </a:r>
            <a:r>
              <a:rPr lang="en-US">
                <a:solidFill>
                  <a:srgbClr val="A31515"/>
                </a:solidFill>
                <a:latin typeface="Menlo" charset="0"/>
              </a:rPr>
              <a:t>"myBackdoorMethod:"</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FF"/>
                </a:solidFill>
                <a:latin typeface="Menlo" charset="0"/>
              </a:rPr>
              <a:t>public</a:t>
            </a:r>
            <a:r>
              <a:rPr lang="en-US">
                <a:solidFill>
                  <a:srgbClr val="222222"/>
                </a:solidFill>
                <a:latin typeface="Menlo" charset="0"/>
              </a:rPr>
              <a:t> NSString MyBackdoorMethod</a:t>
            </a:r>
            <a:r>
              <a:rPr lang="en-US">
                <a:solidFill>
                  <a:srgbClr val="000000"/>
                </a:solidFill>
                <a:latin typeface="Menlo" charset="0"/>
              </a:rPr>
              <a:t>(</a:t>
            </a:r>
            <a:r>
              <a:rPr lang="en-US">
                <a:solidFill>
                  <a:srgbClr val="222222"/>
                </a:solidFill>
                <a:latin typeface="Menlo" charset="0"/>
              </a:rPr>
              <a:t>NSString value</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8000"/>
                </a:solidFill>
                <a:latin typeface="Menlo" charset="0"/>
              </a:rPr>
              <a:t>// In through the backdoor - do some work. </a:t>
            </a:r>
            <a:br>
              <a:rPr lang="en-US">
                <a:latin typeface="Menlo" charset="0"/>
              </a:rPr>
            </a:br>
            <a:r>
              <a:rPr lang="en-US">
                <a:solidFill>
                  <a:srgbClr val="222222"/>
                </a:solidFill>
                <a:latin typeface="Menlo" charset="0"/>
              </a:rPr>
              <a:t>    </a:t>
            </a:r>
            <a:r>
              <a:rPr lang="en-US">
                <a:solidFill>
                  <a:srgbClr val="000000"/>
                </a:solidFill>
                <a:latin typeface="Menlo" charset="0"/>
              </a:rPr>
              <a:t>}</a:t>
            </a:r>
            <a:br>
              <a:rPr lang="en-US">
                <a:latin typeface="Menlo" charset="0"/>
              </a:rPr>
            </a:br>
            <a:r>
              <a:rPr lang="en-US">
                <a:solidFill>
                  <a:srgbClr val="000000"/>
                </a:solidFill>
                <a:latin typeface="Menlo" charset="0"/>
              </a:rPr>
              <a:t>}</a:t>
            </a:r>
            <a:endParaRPr lang="en-US"/>
          </a:p>
        </p:txBody>
      </p:sp>
    </p:spTree>
    <p:extLst>
      <p:ext uri="{BB962C8B-B14F-4D97-AF65-F5344CB8AC3E}">
        <p14:creationId xmlns:p14="http://schemas.microsoft.com/office/powerpoint/2010/main" val="316107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Invoking backdoor methods</a:t>
            </a:r>
          </a:p>
        </p:txBody>
      </p:sp>
      <p:sp>
        <p:nvSpPr>
          <p:cNvPr id="3" name="Content Placeholder 2"/>
          <p:cNvSpPr>
            <a:spLocks noGrp="1"/>
          </p:cNvSpPr>
          <p:nvPr>
            <p:ph idx="1"/>
          </p:nvPr>
        </p:nvSpPr>
        <p:spPr>
          <a:xfrm>
            <a:off x="609600" y="1338990"/>
            <a:ext cx="10972800" cy="1259831"/>
          </a:xfrm>
        </p:spPr>
        <p:txBody>
          <a:bodyPr vert="horz" lIns="91440" tIns="45720" rIns="91440" bIns="45720" numCol="1" spcCol="0" rtlCol="0" anchor="t">
            <a:normAutofit/>
          </a:bodyPr>
          <a:lstStyle/>
          <a:p>
            <a:r>
              <a:rPr lang="en-US"/>
              <a:t>Backdoors are invoked in UITest code by calling the </a:t>
            </a:r>
            <a:r>
              <a:rPr lang="en-US">
                <a:latin typeface="Menlo" charset="0"/>
                <a:ea typeface="Menlo" charset="0"/>
                <a:cs typeface="Menlo" charset="0"/>
              </a:rPr>
              <a:t>IApp.Invoke</a:t>
            </a:r>
            <a:r>
              <a:rPr lang="en-US"/>
              <a:t> method</a:t>
            </a:r>
          </a:p>
          <a:p>
            <a:r>
              <a:rPr lang="en-US"/>
              <a:t>Parameters can be passed to the backdoor with the </a:t>
            </a:r>
            <a:r>
              <a:rPr lang="en-US">
                <a:latin typeface="Menlo" charset="0"/>
                <a:ea typeface="Menlo" charset="0"/>
                <a:cs typeface="Menlo" charset="0"/>
              </a:rPr>
              <a:t>Invoke</a:t>
            </a:r>
            <a:r>
              <a:rPr lang="en-US"/>
              <a:t> method</a:t>
            </a:r>
          </a:p>
        </p:txBody>
      </p:sp>
      <p:pic>
        <p:nvPicPr>
          <p:cNvPr id="13" name="Picture 12"/>
          <p:cNvPicPr>
            <a:picLocks noChangeAspect="1"/>
          </p:cNvPicPr>
          <p:nvPr/>
        </p:nvPicPr>
        <p:blipFill>
          <a:blip r:embed="rId3"/>
          <a:stretch>
            <a:fillRect/>
          </a:stretch>
        </p:blipFill>
        <p:spPr>
          <a:xfrm>
            <a:off x="609600" y="5672517"/>
            <a:ext cx="457200" cy="458430"/>
          </a:xfrm>
          <a:prstGeom prst="rect">
            <a:avLst/>
          </a:prstGeom>
        </p:spPr>
      </p:pic>
      <p:sp>
        <p:nvSpPr>
          <p:cNvPr id="14" name="TextBox 13"/>
          <p:cNvSpPr txBox="1"/>
          <p:nvPr/>
        </p:nvSpPr>
        <p:spPr>
          <a:xfrm>
            <a:off x="1188720" y="5577840"/>
            <a:ext cx="10185134" cy="1015663"/>
          </a:xfrm>
          <a:prstGeom prst="rect">
            <a:avLst/>
          </a:prstGeom>
          <a:noFill/>
        </p:spPr>
        <p:txBody>
          <a:bodyPr wrap="square" rtlCol="0">
            <a:spAutoFit/>
          </a:bodyPr>
          <a:lstStyle/>
          <a:p>
            <a:r>
              <a:rPr lang="en-US" sz="2000"/>
              <a:t>For more information, see </a:t>
            </a:r>
            <a:r>
              <a:rPr lang="en-US" sz="2000">
                <a:hlinkClick r:id="rId4"/>
              </a:rPr>
              <a:t>https://developer.xamarin.com/guides/testcloud/uitest/working-with/backdoors/</a:t>
            </a:r>
            <a:r>
              <a:rPr lang="en-US" sz="2000"/>
              <a:t> </a:t>
            </a:r>
          </a:p>
          <a:p>
            <a:endParaRPr lang="en-US" sz="2000"/>
          </a:p>
        </p:txBody>
      </p:sp>
      <p:sp>
        <p:nvSpPr>
          <p:cNvPr id="4" name="TextBox 3"/>
          <p:cNvSpPr txBox="1"/>
          <p:nvPr/>
        </p:nvSpPr>
        <p:spPr>
          <a:xfrm>
            <a:off x="1357313" y="2598821"/>
            <a:ext cx="7715574" cy="2585323"/>
          </a:xfrm>
          <a:prstGeom prst="rect">
            <a:avLst/>
          </a:prstGeom>
          <a:noFill/>
        </p:spPr>
        <p:txBody>
          <a:bodyPr wrap="none" rtlCol="0">
            <a:spAutoFit/>
          </a:bodyPr>
          <a:lstStyle/>
          <a:p>
            <a:r>
              <a:rPr lang="en-US">
                <a:solidFill>
                  <a:srgbClr val="000000"/>
                </a:solidFill>
                <a:latin typeface="Menlo" charset="0"/>
              </a:rPr>
              <a:t>[</a:t>
            </a:r>
            <a:r>
              <a:rPr lang="en-US">
                <a:solidFill>
                  <a:srgbClr val="222222"/>
                </a:solidFill>
                <a:latin typeface="Menlo" charset="0"/>
              </a:rPr>
              <a:t>Test</a:t>
            </a:r>
            <a:r>
              <a:rPr lang="en-US">
                <a:solidFill>
                  <a:srgbClr val="000000"/>
                </a:solidFill>
                <a:latin typeface="Menlo" charset="0"/>
              </a:rPr>
              <a:t>]</a:t>
            </a:r>
            <a:br>
              <a:rPr lang="en-US">
                <a:latin typeface="Menlo" charset="0"/>
              </a:rPr>
            </a:br>
            <a:r>
              <a:rPr lang="en-US">
                <a:solidFill>
                  <a:srgbClr val="0000FF"/>
                </a:solidFill>
                <a:latin typeface="Menlo" charset="0"/>
              </a:rPr>
              <a:t>public</a:t>
            </a:r>
            <a:r>
              <a:rPr lang="en-US">
                <a:solidFill>
                  <a:srgbClr val="222222"/>
                </a:solidFill>
                <a:latin typeface="Menlo" charset="0"/>
              </a:rPr>
              <a:t> </a:t>
            </a:r>
            <a:r>
              <a:rPr lang="en-US">
                <a:solidFill>
                  <a:srgbClr val="0000FF"/>
                </a:solidFill>
                <a:latin typeface="Menlo" charset="0"/>
              </a:rPr>
              <a:t>void</a:t>
            </a:r>
            <a:r>
              <a:rPr lang="en-US">
                <a:solidFill>
                  <a:srgbClr val="222222"/>
                </a:solidFill>
                <a:latin typeface="Menlo" charset="0"/>
              </a:rPr>
              <a:t> InvokeTest</a:t>
            </a:r>
            <a:r>
              <a:rPr lang="en-US">
                <a:solidFill>
                  <a:srgbClr val="000000"/>
                </a:solidFill>
                <a:latin typeface="Menlo" charset="0"/>
              </a:rPr>
              <a:t>()</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FF"/>
                </a:solidFill>
                <a:latin typeface="Menlo" charset="0"/>
              </a:rPr>
              <a:t>if</a:t>
            </a: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OnAndroid</a:t>
            </a:r>
            <a:r>
              <a:rPr lang="en-US">
                <a:solidFill>
                  <a:srgbClr val="000000"/>
                </a:solidFill>
                <a:latin typeface="Menlo" charset="0"/>
              </a:rPr>
              <a:t>)</a:t>
            </a:r>
            <a:br>
              <a:rPr lang="en-US">
                <a:latin typeface="Menlo" charset="0"/>
              </a:rPr>
            </a:br>
            <a:r>
              <a:rPr lang="en-US">
                <a:solidFill>
                  <a:srgbClr val="222222"/>
                </a:solidFill>
                <a:latin typeface="Menlo" charset="0"/>
              </a:rPr>
              <a:t>        app.Invoke</a:t>
            </a:r>
            <a:r>
              <a:rPr lang="en-US">
                <a:solidFill>
                  <a:srgbClr val="000000"/>
                </a:solidFill>
                <a:latin typeface="Menlo" charset="0"/>
              </a:rPr>
              <a:t>(</a:t>
            </a:r>
            <a:r>
              <a:rPr lang="en-US">
                <a:solidFill>
                  <a:srgbClr val="A31515"/>
                </a:solidFill>
                <a:latin typeface="Menlo" charset="0"/>
              </a:rPr>
              <a:t>"myBackdoorMethod"</a:t>
            </a:r>
            <a:r>
              <a:rPr lang="en-US">
                <a:solidFill>
                  <a:srgbClr val="222222"/>
                </a:solidFill>
                <a:latin typeface="Menlo" charset="0"/>
              </a:rPr>
              <a:t>, </a:t>
            </a:r>
            <a:r>
              <a:rPr lang="en-US">
                <a:solidFill>
                  <a:srgbClr val="A31515"/>
                </a:solidFill>
                <a:latin typeface="Menlo" charset="0"/>
              </a:rPr>
              <a:t>"some value"</a:t>
            </a:r>
            <a:r>
              <a:rPr lang="en-US">
                <a:solidFill>
                  <a:srgbClr val="000000"/>
                </a:solidFill>
                <a:latin typeface="Menlo" charset="0"/>
              </a:rPr>
              <a:t>)</a:t>
            </a:r>
            <a:r>
              <a:rPr lang="en-US">
                <a:solidFill>
                  <a:srgbClr val="222222"/>
                </a:solidFill>
                <a:latin typeface="Menlo" charset="0"/>
              </a:rPr>
              <a:t>;</a:t>
            </a:r>
            <a:br>
              <a:rPr lang="en-US">
                <a:latin typeface="Menlo" charset="0"/>
              </a:rPr>
            </a:br>
            <a:br>
              <a:rPr lang="en-US">
                <a:latin typeface="Menlo" charset="0"/>
              </a:rPr>
            </a:br>
            <a:r>
              <a:rPr lang="en-US">
                <a:solidFill>
                  <a:srgbClr val="222222"/>
                </a:solidFill>
                <a:latin typeface="Menlo" charset="0"/>
              </a:rPr>
              <a:t>    </a:t>
            </a:r>
            <a:r>
              <a:rPr lang="en-US">
                <a:solidFill>
                  <a:srgbClr val="0000FF"/>
                </a:solidFill>
                <a:latin typeface="Menlo" charset="0"/>
              </a:rPr>
              <a:t>if</a:t>
            </a: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OniOS</a:t>
            </a:r>
            <a:r>
              <a:rPr lang="en-US">
                <a:solidFill>
                  <a:srgbClr val="000000"/>
                </a:solidFill>
                <a:latin typeface="Menlo" charset="0"/>
              </a:rPr>
              <a:t>)</a:t>
            </a:r>
            <a:br>
              <a:rPr lang="en-US">
                <a:latin typeface="Menlo" charset="0"/>
              </a:rPr>
            </a:br>
            <a:r>
              <a:rPr lang="en-US">
                <a:solidFill>
                  <a:srgbClr val="222222"/>
                </a:solidFill>
                <a:latin typeface="Menlo" charset="0"/>
              </a:rPr>
              <a:t>        app.Invoke</a:t>
            </a:r>
            <a:r>
              <a:rPr lang="en-US">
                <a:solidFill>
                  <a:srgbClr val="000000"/>
                </a:solidFill>
                <a:latin typeface="Menlo" charset="0"/>
              </a:rPr>
              <a:t>(</a:t>
            </a:r>
            <a:r>
              <a:rPr lang="en-US">
                <a:solidFill>
                  <a:srgbClr val="A31515"/>
                </a:solidFill>
                <a:latin typeface="Menlo" charset="0"/>
              </a:rPr>
              <a:t>"myBackdoorMethod:"</a:t>
            </a:r>
            <a:r>
              <a:rPr lang="en-US">
                <a:solidFill>
                  <a:srgbClr val="222222"/>
                </a:solidFill>
                <a:latin typeface="Menlo" charset="0"/>
              </a:rPr>
              <a:t>, </a:t>
            </a:r>
            <a:r>
              <a:rPr lang="en-US">
                <a:solidFill>
                  <a:srgbClr val="A31515"/>
                </a:solidFill>
                <a:latin typeface="Menlo" charset="0"/>
              </a:rPr>
              <a:t>"some value"</a:t>
            </a:r>
            <a:r>
              <a:rPr lang="en-US">
                <a:solidFill>
                  <a:srgbClr val="000000"/>
                </a:solidFill>
                <a:latin typeface="Menlo" charset="0"/>
              </a:rPr>
              <a:t>)</a:t>
            </a:r>
            <a:r>
              <a:rPr lang="en-US">
                <a:solidFill>
                  <a:srgbClr val="222222"/>
                </a:solidFill>
                <a:latin typeface="Menlo" charset="0"/>
              </a:rPr>
              <a:t>;</a:t>
            </a:r>
            <a:br>
              <a:rPr lang="en-US">
                <a:latin typeface="Menlo" charset="0"/>
              </a:rPr>
            </a:br>
            <a:r>
              <a:rPr lang="en-US">
                <a:solidFill>
                  <a:srgbClr val="000000"/>
                </a:solidFill>
                <a:latin typeface="Menlo" charset="0"/>
              </a:rPr>
              <a:t>}</a:t>
            </a:r>
            <a:endParaRPr lang="en-US"/>
          </a:p>
        </p:txBody>
      </p:sp>
    </p:spTree>
    <p:extLst>
      <p:ext uri="{BB962C8B-B14F-4D97-AF65-F5344CB8AC3E}">
        <p14:creationId xmlns:p14="http://schemas.microsoft.com/office/powerpoint/2010/main" val="189669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 Write and consume backdoor methods</a:t>
            </a:r>
          </a:p>
        </p:txBody>
      </p:sp>
      <p:sp>
        <p:nvSpPr>
          <p:cNvPr id="3" name="Content Placeholder 2"/>
          <p:cNvSpPr>
            <a:spLocks noGrp="1"/>
          </p:cNvSpPr>
          <p:nvPr>
            <p:ph type="body" idx="1"/>
          </p:nvPr>
        </p:nvSpPr>
        <p:spPr/>
        <p:txBody>
          <a:bodyPr>
            <a:normAutofit/>
          </a:bodyPr>
          <a:lstStyle/>
          <a:p>
            <a:pPr lvl="0">
              <a:lnSpc>
                <a:spcPct val="100000"/>
              </a:lnSpc>
              <a:spcBef>
                <a:spcPts val="0"/>
              </a:spcBef>
              <a:buFont typeface="+mj-lt"/>
              <a:buAutoNum type="arabicPeriod"/>
              <a:defRPr/>
            </a:pPr>
            <a:r>
              <a:rPr lang="en-US" dirty="0"/>
              <a:t>Write a backdoor method in </a:t>
            </a:r>
            <a:r>
              <a:rPr lang="en-US" dirty="0" err="1">
                <a:latin typeface="Menlo" charset="0"/>
                <a:ea typeface="Menlo" charset="0"/>
                <a:cs typeface="Menlo" charset="0"/>
              </a:rPr>
              <a:t>MainActivity</a:t>
            </a:r>
            <a:r>
              <a:rPr lang="en-US" dirty="0"/>
              <a:t> and </a:t>
            </a:r>
            <a:r>
              <a:rPr lang="en-US" dirty="0" err="1">
                <a:latin typeface="Menlo" charset="0"/>
                <a:ea typeface="Menlo" charset="0"/>
                <a:cs typeface="Menlo" charset="0"/>
              </a:rPr>
              <a:t>AppDelegate</a:t>
            </a:r>
            <a:r>
              <a:rPr lang="en-US" dirty="0"/>
              <a:t> that seeds the Favorite City database with new cities</a:t>
            </a:r>
          </a:p>
          <a:p>
            <a:pPr marR="0" lvl="0" defTabSz="914400" eaLnBrk="1" fontAlgn="auto" latinLnBrk="0" hangingPunct="1">
              <a:lnSpc>
                <a:spcPct val="100000"/>
              </a:lnSpc>
              <a:spcBef>
                <a:spcPts val="0"/>
              </a:spcBef>
              <a:spcAft>
                <a:spcPts val="0"/>
              </a:spcAft>
              <a:buClrTx/>
              <a:buSzTx/>
              <a:buFont typeface="+mj-lt"/>
              <a:buAutoNum type="arabicPeriod"/>
              <a:tabLst/>
              <a:defRPr/>
            </a:pPr>
            <a:r>
              <a:rPr lang="en-US" dirty="0"/>
              <a:t>Invoke the backdoor methods at the start of a new test</a:t>
            </a:r>
          </a:p>
          <a:p>
            <a:pPr marR="0" lvl="0" defTabSz="914400" eaLnBrk="1" fontAlgn="auto" latinLnBrk="0" hangingPunct="1">
              <a:lnSpc>
                <a:spcPct val="100000"/>
              </a:lnSpc>
              <a:spcBef>
                <a:spcPts val="0"/>
              </a:spcBef>
              <a:spcAft>
                <a:spcPts val="0"/>
              </a:spcAft>
              <a:buClrTx/>
              <a:buSzTx/>
              <a:buFont typeface="+mj-lt"/>
              <a:buAutoNum type="arabicPeriod"/>
              <a:tabLst/>
              <a:defRPr/>
            </a:pPr>
            <a:r>
              <a:rPr lang="en-US" dirty="0"/>
              <a:t>Assert the favorite cities list displays the data used in the backdoor method</a:t>
            </a:r>
          </a:p>
        </p:txBody>
      </p:sp>
    </p:spTree>
    <p:extLst>
      <p:ext uri="{BB962C8B-B14F-4D97-AF65-F5344CB8AC3E}">
        <p14:creationId xmlns:p14="http://schemas.microsoft.com/office/powerpoint/2010/main" val="108068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Agenda</a:t>
            </a: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dirty="0" err="1"/>
              <a:t>Xamarin.UITest</a:t>
            </a:r>
            <a:endParaRPr lang="en-US" dirty="0"/>
          </a:p>
          <a:p>
            <a:pPr lvl="1"/>
            <a:r>
              <a:rPr lang="en-US" dirty="0"/>
              <a:t>Write your first UI tests</a:t>
            </a:r>
          </a:p>
          <a:p>
            <a:r>
              <a:rPr lang="en-US" dirty="0"/>
              <a:t>Test suite architecture</a:t>
            </a:r>
          </a:p>
          <a:p>
            <a:pPr lvl="1"/>
            <a:r>
              <a:rPr lang="en-US" dirty="0"/>
              <a:t>Learn how to build a larger test suite</a:t>
            </a:r>
          </a:p>
          <a:p>
            <a:r>
              <a:rPr lang="en-US" dirty="0"/>
              <a:t>Test Cloud</a:t>
            </a:r>
          </a:p>
          <a:p>
            <a:pPr lvl="1"/>
            <a:r>
              <a:rPr lang="en-US" dirty="0"/>
              <a:t>Test Cloud reports and interpreting results</a:t>
            </a:r>
          </a:p>
          <a:p>
            <a:pPr lvl="1"/>
            <a:r>
              <a:rPr lang="en-US" dirty="0"/>
              <a:t>Submitting tests</a:t>
            </a:r>
          </a:p>
          <a:p>
            <a:r>
              <a:rPr lang="en-US" dirty="0"/>
              <a:t>DevOps lifecycle</a:t>
            </a:r>
          </a:p>
          <a:p>
            <a:pPr lvl="1"/>
            <a:r>
              <a:rPr lang="en-US" dirty="0"/>
              <a:t>Continuous integration</a:t>
            </a:r>
          </a:p>
          <a:p>
            <a:pPr lvl="1"/>
            <a:r>
              <a:rPr lang="en-US" dirty="0"/>
              <a:t>Build scripts</a:t>
            </a:r>
          </a:p>
          <a:p>
            <a:endParaRPr lang="en-US" dirty="0"/>
          </a:p>
        </p:txBody>
      </p:sp>
    </p:spTree>
    <p:extLst>
      <p:ext uri="{BB962C8B-B14F-4D97-AF65-F5344CB8AC3E}">
        <p14:creationId xmlns:p14="http://schemas.microsoft.com/office/powerpoint/2010/main" val="1868136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pitfalls</a:t>
            </a:r>
          </a:p>
        </p:txBody>
      </p:sp>
      <p:sp>
        <p:nvSpPr>
          <p:cNvPr id="3" name="Content Placeholder 2"/>
          <p:cNvSpPr>
            <a:spLocks noGrp="1"/>
          </p:cNvSpPr>
          <p:nvPr>
            <p:ph idx="1"/>
          </p:nvPr>
        </p:nvSpPr>
        <p:spPr/>
        <p:txBody>
          <a:bodyPr>
            <a:normAutofit/>
          </a:bodyPr>
          <a:lstStyle/>
          <a:p>
            <a:r>
              <a:rPr lang="en-US" dirty="0"/>
              <a:t>Make sure the </a:t>
            </a:r>
            <a:r>
              <a:rPr lang="en-US" dirty="0" err="1"/>
              <a:t>Xamarin.UITest</a:t>
            </a:r>
            <a:r>
              <a:rPr lang="en-US" dirty="0"/>
              <a:t> </a:t>
            </a:r>
            <a:r>
              <a:rPr lang="en-US" dirty="0" err="1"/>
              <a:t>NuGet</a:t>
            </a:r>
            <a:r>
              <a:rPr lang="en-US" dirty="0"/>
              <a:t> package is up to date</a:t>
            </a:r>
          </a:p>
          <a:p>
            <a:r>
              <a:rPr lang="en-US" dirty="0" err="1"/>
              <a:t>NUnit</a:t>
            </a:r>
            <a:r>
              <a:rPr lang="en-US" dirty="0"/>
              <a:t> 3 is not yet supported in Test Cloud</a:t>
            </a:r>
          </a:p>
          <a:p>
            <a:r>
              <a:rPr lang="en-US" dirty="0"/>
              <a:t>No IDs on UI elements will make it harder to write stable tests</a:t>
            </a:r>
          </a:p>
          <a:p>
            <a:r>
              <a:rPr lang="en-US" dirty="0"/>
              <a:t>Specify the </a:t>
            </a:r>
            <a:r>
              <a:rPr lang="en-US" dirty="0" err="1">
                <a:latin typeface="Menlo" charset="0"/>
                <a:ea typeface="Menlo" charset="0"/>
                <a:cs typeface="Menlo" charset="0"/>
              </a:rPr>
              <a:t>withinQuery</a:t>
            </a:r>
            <a:r>
              <a:rPr lang="en-US" dirty="0"/>
              <a:t> parameter of scrolling methods</a:t>
            </a:r>
          </a:p>
          <a:p>
            <a:r>
              <a:rPr lang="en-US" dirty="0"/>
              <a:t>Don’t use Android mono shared runtime</a:t>
            </a:r>
          </a:p>
          <a:p>
            <a:r>
              <a:rPr lang="en-US" dirty="0"/>
              <a:t>Make sure to include the Calabash Test Server in the iOS app</a:t>
            </a:r>
          </a:p>
        </p:txBody>
      </p:sp>
      <p:sp>
        <p:nvSpPr>
          <p:cNvPr id="6" name="TextBox 5"/>
          <p:cNvSpPr txBox="1"/>
          <p:nvPr/>
        </p:nvSpPr>
        <p:spPr>
          <a:xfrm>
            <a:off x="1316349" y="4585778"/>
            <a:ext cx="3724096" cy="923330"/>
          </a:xfrm>
          <a:prstGeom prst="rect">
            <a:avLst/>
          </a:prstGeom>
          <a:noFill/>
        </p:spPr>
        <p:txBody>
          <a:bodyPr wrap="none" rtlCol="0">
            <a:spAutoFit/>
          </a:bodyPr>
          <a:lstStyle/>
          <a:p>
            <a:pPr lvl="0"/>
            <a:r>
              <a:rPr lang="en-US">
                <a:solidFill>
                  <a:srgbClr val="0000FF"/>
                </a:solidFill>
                <a:latin typeface="Menlo" charset="0"/>
              </a:rPr>
              <a:t>#if</a:t>
            </a:r>
            <a:r>
              <a:rPr lang="en-US">
                <a:solidFill>
                  <a:srgbClr val="222222"/>
                </a:solidFill>
                <a:latin typeface="Menlo" charset="0"/>
              </a:rPr>
              <a:t> DEBUG</a:t>
            </a:r>
            <a:br>
              <a:rPr lang="en-US">
                <a:solidFill>
                  <a:prstClr val="black"/>
                </a:solidFill>
                <a:latin typeface="Menlo" charset="0"/>
              </a:rPr>
            </a:br>
            <a:r>
              <a:rPr lang="en-US">
                <a:solidFill>
                  <a:srgbClr val="222222"/>
                </a:solidFill>
                <a:latin typeface="Menlo" charset="0"/>
              </a:rPr>
              <a:t>Xamarin.Calabash.Start</a:t>
            </a:r>
            <a:r>
              <a:rPr lang="en-US">
                <a:solidFill>
                  <a:srgbClr val="000000"/>
                </a:solidFill>
                <a:latin typeface="Menlo" charset="0"/>
              </a:rPr>
              <a:t>()</a:t>
            </a:r>
            <a:r>
              <a:rPr lang="en-US">
                <a:solidFill>
                  <a:srgbClr val="222222"/>
                </a:solidFill>
                <a:latin typeface="Menlo" charset="0"/>
              </a:rPr>
              <a:t>;</a:t>
            </a:r>
            <a:r>
              <a:rPr lang="en-US">
                <a:solidFill>
                  <a:prstClr val="black"/>
                </a:solidFill>
              </a:rPr>
              <a:t> </a:t>
            </a:r>
            <a:br>
              <a:rPr lang="en-US">
                <a:solidFill>
                  <a:prstClr val="black"/>
                </a:solidFill>
                <a:latin typeface="Menlo" charset="0"/>
              </a:rPr>
            </a:br>
            <a:r>
              <a:rPr lang="en-US">
                <a:solidFill>
                  <a:srgbClr val="0000FF"/>
                </a:solidFill>
                <a:latin typeface="Menlo" charset="0"/>
              </a:rPr>
              <a:t>#endif</a:t>
            </a:r>
            <a:endParaRPr lang="en-US">
              <a:solidFill>
                <a:srgbClr val="E59800"/>
              </a:solidFill>
              <a:latin typeface="Consolas" panose="020B0609020204030204" pitchFamily="49" charset="0"/>
              <a:ea typeface="Menlo" charset="0"/>
              <a:cs typeface="Menlo" charset="0"/>
            </a:endParaRPr>
          </a:p>
        </p:txBody>
      </p:sp>
    </p:spTree>
    <p:extLst>
      <p:ext uri="{BB962C8B-B14F-4D97-AF65-F5344CB8AC3E}">
        <p14:creationId xmlns:p14="http://schemas.microsoft.com/office/powerpoint/2010/main" val="139471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Test suite architecture: </a:t>
            </a:r>
            <a:br>
              <a:rPr lang="en-US"/>
            </a:br>
            <a:r>
              <a:rPr lang="en-US"/>
              <a:t>Page object pattern</a:t>
            </a:r>
          </a:p>
        </p:txBody>
      </p:sp>
    </p:spTree>
    <p:extLst>
      <p:ext uri="{BB962C8B-B14F-4D97-AF65-F5344CB8AC3E}">
        <p14:creationId xmlns:p14="http://schemas.microsoft.com/office/powerpoint/2010/main" val="32403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page object pattern (POP)</a:t>
            </a:r>
          </a:p>
        </p:txBody>
      </p:sp>
      <p:sp>
        <p:nvSpPr>
          <p:cNvPr id="3" name="Content Placeholder 2"/>
          <p:cNvSpPr>
            <a:spLocks noGrp="1"/>
          </p:cNvSpPr>
          <p:nvPr>
            <p:ph idx="1"/>
          </p:nvPr>
        </p:nvSpPr>
        <p:spPr>
          <a:xfrm>
            <a:off x="6248401" y="1491390"/>
            <a:ext cx="5333999" cy="4398719"/>
          </a:xfrm>
        </p:spPr>
        <p:txBody>
          <a:bodyPr>
            <a:normAutofit/>
          </a:bodyPr>
          <a:lstStyle/>
          <a:p>
            <a:pPr marL="0" indent="0">
              <a:buNone/>
            </a:pPr>
            <a:r>
              <a:rPr lang="en-US" b="1" u="sng">
                <a:latin typeface="+mn-lt"/>
              </a:rPr>
              <a:t>Why?</a:t>
            </a:r>
          </a:p>
          <a:p>
            <a:r>
              <a:rPr lang="en-US"/>
              <a:t>It’s intuitive and easy to implement</a:t>
            </a:r>
          </a:p>
          <a:p>
            <a:r>
              <a:rPr lang="en-US"/>
              <a:t>Good separation of responsibility</a:t>
            </a:r>
          </a:p>
          <a:p>
            <a:r>
              <a:rPr lang="en-US"/>
              <a:t>Also makes it fairly easy to do cross-platform tests as long as pages are similar between platforms</a:t>
            </a:r>
          </a:p>
        </p:txBody>
      </p:sp>
      <p:sp>
        <p:nvSpPr>
          <p:cNvPr id="4" name="Content Placeholder 2"/>
          <p:cNvSpPr txBox="1">
            <a:spLocks/>
          </p:cNvSpPr>
          <p:nvPr/>
        </p:nvSpPr>
        <p:spPr>
          <a:xfrm>
            <a:off x="762001" y="1491390"/>
            <a:ext cx="5486400" cy="4398719"/>
          </a:xfrm>
          <a:prstGeom prst="rect">
            <a:avLst/>
          </a:prstGeom>
        </p:spPr>
        <p:txBody>
          <a:bodyPr vert="horz" lIns="91440" tIns="45720" rIns="91440" bIns="45720" numCol="1" spcCol="0" rtlCol="0">
            <a:normAutofit/>
          </a:bodyPr>
          <a:lstStyle>
            <a:lvl1pPr marL="457189" indent="-457189" algn="l" defTabSz="914400" rtl="0" eaLnBrk="1" latinLnBrk="0" hangingPunct="1">
              <a:lnSpc>
                <a:spcPct val="110000"/>
              </a:lnSpc>
              <a:spcBef>
                <a:spcPts val="1000"/>
              </a:spcBef>
              <a:buSzPct val="100000"/>
              <a:buFont typeface="Calibri Light" panose="020F030202020403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latin typeface="+mn-lt"/>
              </a:rPr>
              <a:t>What?</a:t>
            </a:r>
          </a:p>
          <a:p>
            <a:r>
              <a:rPr lang="en-US"/>
              <a:t>Each page in your app is modeled by a class in your test project</a:t>
            </a:r>
          </a:p>
          <a:p>
            <a:r>
              <a:rPr lang="en-US"/>
              <a:t>Page representations handle all interaction with their target page</a:t>
            </a:r>
          </a:p>
          <a:p>
            <a:r>
              <a:rPr lang="en-US"/>
              <a:t>This simplifies test methods down to just calling methods on pages</a:t>
            </a:r>
          </a:p>
        </p:txBody>
      </p:sp>
    </p:spTree>
    <p:extLst>
      <p:ext uri="{BB962C8B-B14F-4D97-AF65-F5344CB8AC3E}">
        <p14:creationId xmlns:p14="http://schemas.microsoft.com/office/powerpoint/2010/main" val="69876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 object pattern rules</a:t>
            </a:r>
          </a:p>
        </p:txBody>
      </p:sp>
      <p:sp>
        <p:nvSpPr>
          <p:cNvPr id="3" name="Content Placeholder 2"/>
          <p:cNvSpPr>
            <a:spLocks noGrp="1"/>
          </p:cNvSpPr>
          <p:nvPr>
            <p:ph idx="1"/>
          </p:nvPr>
        </p:nvSpPr>
        <p:spPr/>
        <p:txBody>
          <a:bodyPr/>
          <a:lstStyle/>
          <a:p>
            <a:r>
              <a:rPr lang="en-US"/>
              <a:t>Each page in the app is a class in your test code</a:t>
            </a:r>
          </a:p>
          <a:p>
            <a:pPr lvl="1"/>
            <a:r>
              <a:rPr lang="en-US"/>
              <a:t>One-to-one mapping</a:t>
            </a:r>
          </a:p>
          <a:p>
            <a:r>
              <a:rPr lang="en-US"/>
              <a:t>Page representations know about all the elements on that page</a:t>
            </a:r>
          </a:p>
          <a:p>
            <a:pPr lvl="1"/>
            <a:r>
              <a:rPr lang="en-US"/>
              <a:t>Page classes save queries for all the elements on the page as fields at the top of the file</a:t>
            </a:r>
          </a:p>
          <a:p>
            <a:r>
              <a:rPr lang="en-US"/>
              <a:t>Page classes define methods for all the actions that can be taken on that page</a:t>
            </a:r>
          </a:p>
          <a:p>
            <a:pPr lvl="1"/>
            <a:r>
              <a:rPr lang="en-US"/>
              <a:t>There is no “procedural” code in test methods, only in page methods</a:t>
            </a:r>
          </a:p>
          <a:p>
            <a:r>
              <a:rPr lang="en-US"/>
              <a:t>Test methods consist only of calls to page methods</a:t>
            </a:r>
          </a:p>
        </p:txBody>
      </p:sp>
    </p:spTree>
    <p:extLst>
      <p:ext uri="{BB962C8B-B14F-4D97-AF65-F5344CB8AC3E}">
        <p14:creationId xmlns:p14="http://schemas.microsoft.com/office/powerpoint/2010/main" val="146197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Page object architecture</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1006512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using the page object pattern</a:t>
            </a:r>
          </a:p>
        </p:txBody>
      </p:sp>
      <p:sp>
        <p:nvSpPr>
          <p:cNvPr id="3" name="Content Placeholder 2"/>
          <p:cNvSpPr>
            <a:spLocks noGrp="1"/>
          </p:cNvSpPr>
          <p:nvPr>
            <p:ph idx="1"/>
          </p:nvPr>
        </p:nvSpPr>
        <p:spPr/>
        <p:txBody>
          <a:bodyPr>
            <a:normAutofit fontScale="92500" lnSpcReduction="20000"/>
          </a:bodyPr>
          <a:lstStyle/>
          <a:p>
            <a:pPr marL="0" indent="0">
              <a:lnSpc>
                <a:spcPct val="100000"/>
              </a:lnSpc>
              <a:spcBef>
                <a:spcPts val="0"/>
              </a:spcBef>
              <a:buSzTx/>
              <a:buNone/>
            </a:pPr>
            <a:r>
              <a:rPr lang="is-IS">
                <a:solidFill>
                  <a:srgbClr val="000000"/>
                </a:solidFill>
                <a:latin typeface="Menlo" charset="0"/>
              </a:rPr>
              <a:t>[</a:t>
            </a:r>
            <a:r>
              <a:rPr lang="is-IS">
                <a:solidFill>
                  <a:srgbClr val="222222"/>
                </a:solidFill>
                <a:latin typeface="Menlo" charset="0"/>
              </a:rPr>
              <a:t>TestFixture</a:t>
            </a:r>
            <a:r>
              <a:rPr lang="is-IS">
                <a:solidFill>
                  <a:srgbClr val="000000"/>
                </a:solidFill>
                <a:latin typeface="Menlo" charset="0"/>
              </a:rPr>
              <a:t>]</a:t>
            </a:r>
            <a:br>
              <a:rPr lang="is-IS">
                <a:latin typeface="Menlo" charset="0"/>
              </a:rPr>
            </a:b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class</a:t>
            </a:r>
            <a:r>
              <a:rPr lang="is-IS">
                <a:solidFill>
                  <a:srgbClr val="222222"/>
                </a:solidFill>
                <a:latin typeface="Menlo" charset="0"/>
              </a:rPr>
              <a:t> </a:t>
            </a:r>
            <a:r>
              <a:rPr lang="is-IS">
                <a:solidFill>
                  <a:srgbClr val="2B8FAF"/>
                </a:solidFill>
                <a:latin typeface="Menlo" charset="0"/>
              </a:rPr>
              <a:t>Tests</a:t>
            </a:r>
            <a:br>
              <a:rPr lang="is-IS">
                <a:latin typeface="Menlo" charset="0"/>
              </a:rPr>
            </a:b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r>
              <a:rPr lang="is-IS">
                <a:solidFill>
                  <a:srgbClr val="222222"/>
                </a:solidFill>
                <a:latin typeface="Menlo" charset="0"/>
              </a:rPr>
              <a:t>SetUp</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void</a:t>
            </a:r>
            <a:r>
              <a:rPr lang="is-IS">
                <a:solidFill>
                  <a:srgbClr val="222222"/>
                </a:solidFill>
                <a:latin typeface="Menlo" charset="0"/>
              </a:rPr>
              <a:t> BeforeEachTest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8000"/>
                </a:solidFill>
                <a:latin typeface="Menlo" charset="0"/>
              </a:rPr>
              <a:t>// Set up app</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br>
              <a:rPr lang="is-IS">
                <a:latin typeface="Menlo" charset="0"/>
              </a:rPr>
            </a:br>
            <a:r>
              <a:rPr lang="is-IS">
                <a:solidFill>
                  <a:srgbClr val="222222"/>
                </a:solidFill>
                <a:latin typeface="Menlo" charset="0"/>
              </a:rPr>
              <a:t>    </a:t>
            </a:r>
            <a:r>
              <a:rPr lang="is-IS">
                <a:solidFill>
                  <a:srgbClr val="000000"/>
                </a:solidFill>
                <a:latin typeface="Menlo" charset="0"/>
              </a:rPr>
              <a:t>[</a:t>
            </a:r>
            <a:r>
              <a:rPr lang="is-IS">
                <a:solidFill>
                  <a:srgbClr val="222222"/>
                </a:solidFill>
                <a:latin typeface="Menlo" charset="0"/>
              </a:rPr>
              <a:t>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void</a:t>
            </a:r>
            <a:r>
              <a:rPr lang="is-IS">
                <a:solidFill>
                  <a:srgbClr val="222222"/>
                </a:solidFill>
                <a:latin typeface="Menlo" charset="0"/>
              </a:rPr>
              <a:t> LogInTest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222222"/>
                </a:solidFill>
                <a:latin typeface="Menlo" charset="0"/>
              </a:rPr>
              <a:t>        </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000000"/>
                </a:solidFill>
                <a:latin typeface="Menlo" charset="0"/>
              </a:rPr>
              <a:t>}</a:t>
            </a:r>
            <a:endParaRPr lang="en-US">
              <a:latin typeface="Consolas" panose="020B0609020204030204" pitchFamily="49" charset="0"/>
            </a:endParaRPr>
          </a:p>
        </p:txBody>
      </p:sp>
      <p:sp>
        <p:nvSpPr>
          <p:cNvPr id="4" name="TextBox 3"/>
          <p:cNvSpPr txBox="1"/>
          <p:nvPr/>
        </p:nvSpPr>
        <p:spPr>
          <a:xfrm>
            <a:off x="1951063" y="4464346"/>
            <a:ext cx="6878806" cy="461665"/>
          </a:xfrm>
          <a:prstGeom prst="rect">
            <a:avLst/>
          </a:prstGeom>
          <a:noFill/>
        </p:spPr>
        <p:txBody>
          <a:bodyPr wrap="none" rtlCol="0">
            <a:spAutoFit/>
          </a:bodyPr>
          <a:lstStyle/>
          <a:p>
            <a:r>
              <a:rPr lang="en-US" sz="2400">
                <a:solidFill>
                  <a:srgbClr val="222222"/>
                </a:solidFill>
                <a:latin typeface="Menlo" charset="0"/>
              </a:rPr>
              <a:t>app.Tap</a:t>
            </a:r>
            <a:r>
              <a:rPr lang="en-US" sz="2400">
                <a:solidFill>
                  <a:srgbClr val="000000"/>
                </a:solidFill>
                <a:latin typeface="Menlo" charset="0"/>
              </a:rPr>
              <a:t>(</a:t>
            </a:r>
            <a:r>
              <a:rPr lang="en-US" sz="2400">
                <a:solidFill>
                  <a:srgbClr val="222222"/>
                </a:solidFill>
                <a:latin typeface="Menlo" charset="0"/>
              </a:rPr>
              <a:t>x =</a:t>
            </a:r>
            <a:r>
              <a:rPr lang="en-US" sz="2400">
                <a:solidFill>
                  <a:srgbClr val="000000"/>
                </a:solidFill>
                <a:latin typeface="Menlo" charset="0"/>
              </a:rPr>
              <a:t>&gt;</a:t>
            </a:r>
            <a:r>
              <a:rPr lang="en-US" sz="2400">
                <a:solidFill>
                  <a:srgbClr val="222222"/>
                </a:solidFill>
                <a:latin typeface="Menlo" charset="0"/>
              </a:rPr>
              <a:t> x.Id</a:t>
            </a:r>
            <a:r>
              <a:rPr lang="en-US" sz="2400">
                <a:solidFill>
                  <a:srgbClr val="000000"/>
                </a:solidFill>
                <a:latin typeface="Menlo" charset="0"/>
              </a:rPr>
              <a:t>(</a:t>
            </a:r>
            <a:r>
              <a:rPr lang="en-US" sz="2400">
                <a:solidFill>
                  <a:srgbClr val="A31515"/>
                </a:solidFill>
                <a:latin typeface="Menlo" charset="0"/>
              </a:rPr>
              <a:t>"log-in-button"</a:t>
            </a:r>
            <a:r>
              <a:rPr lang="en-US" sz="2400">
                <a:solidFill>
                  <a:srgbClr val="000000"/>
                </a:solidFill>
                <a:latin typeface="Menlo" charset="0"/>
              </a:rPr>
              <a:t>))</a:t>
            </a:r>
            <a:r>
              <a:rPr lang="en-US" sz="2400">
                <a:solidFill>
                  <a:srgbClr val="222222"/>
                </a:solidFill>
                <a:latin typeface="Menlo" charset="0"/>
              </a:rPr>
              <a:t>;</a:t>
            </a:r>
            <a:endParaRPr lang="en-US"/>
          </a:p>
        </p:txBody>
      </p:sp>
      <p:sp>
        <p:nvSpPr>
          <p:cNvPr id="5" name="TextBox 4"/>
          <p:cNvSpPr txBox="1"/>
          <p:nvPr/>
        </p:nvSpPr>
        <p:spPr>
          <a:xfrm>
            <a:off x="1951063" y="4464345"/>
            <a:ext cx="7994496" cy="461665"/>
          </a:xfrm>
          <a:prstGeom prst="rect">
            <a:avLst/>
          </a:prstGeom>
          <a:noFill/>
        </p:spPr>
        <p:txBody>
          <a:bodyPr wrap="none" rtlCol="0">
            <a:spAutoFit/>
          </a:bodyPr>
          <a:lstStyle/>
          <a:p>
            <a:pPr lvl="0"/>
            <a:r>
              <a:rPr lang="en-US" sz="2400">
                <a:solidFill>
                  <a:srgbClr val="0000FF"/>
                </a:solidFill>
                <a:latin typeface="Menlo" charset="0"/>
              </a:rPr>
              <a:t>new</a:t>
            </a:r>
            <a:r>
              <a:rPr lang="en-US" sz="2400">
                <a:solidFill>
                  <a:srgbClr val="222222"/>
                </a:solidFill>
                <a:latin typeface="Menlo" charset="0"/>
              </a:rPr>
              <a:t> LogInPage</a:t>
            </a:r>
            <a:r>
              <a:rPr lang="en-US" sz="2400">
                <a:solidFill>
                  <a:srgbClr val="000000"/>
                </a:solidFill>
                <a:latin typeface="Menlo" charset="0"/>
              </a:rPr>
              <a:t>()</a:t>
            </a:r>
            <a:r>
              <a:rPr lang="en-US" sz="2400">
                <a:solidFill>
                  <a:srgbClr val="222222"/>
                </a:solidFill>
                <a:latin typeface="Menlo" charset="0"/>
              </a:rPr>
              <a:t>.LogIn</a:t>
            </a:r>
            <a:r>
              <a:rPr lang="en-US" sz="2400">
                <a:solidFill>
                  <a:srgbClr val="000000"/>
                </a:solidFill>
                <a:latin typeface="Menlo" charset="0"/>
              </a:rPr>
              <a:t>(</a:t>
            </a:r>
            <a:r>
              <a:rPr lang="en-US" sz="2400">
                <a:solidFill>
                  <a:srgbClr val="A31515"/>
                </a:solidFill>
                <a:latin typeface="Menlo" charset="0"/>
              </a:rPr>
              <a:t>"user"</a:t>
            </a:r>
            <a:r>
              <a:rPr lang="en-US" sz="2400">
                <a:solidFill>
                  <a:srgbClr val="222222"/>
                </a:solidFill>
                <a:latin typeface="Menlo" charset="0"/>
              </a:rPr>
              <a:t>, </a:t>
            </a:r>
            <a:r>
              <a:rPr lang="en-US" sz="2400">
                <a:solidFill>
                  <a:srgbClr val="A31515"/>
                </a:solidFill>
                <a:latin typeface="Menlo" charset="0"/>
              </a:rPr>
              <a:t>"password"</a:t>
            </a:r>
            <a:r>
              <a:rPr lang="en-US" sz="2400">
                <a:solidFill>
                  <a:srgbClr val="000000"/>
                </a:solidFill>
                <a:latin typeface="Menlo" charset="0"/>
              </a:rPr>
              <a:t>)</a:t>
            </a:r>
            <a:r>
              <a:rPr lang="en-US" sz="2400">
                <a:solidFill>
                  <a:srgbClr val="222222"/>
                </a:solidFill>
                <a:latin typeface="Menlo" charset="0"/>
              </a:rPr>
              <a:t>;</a:t>
            </a:r>
            <a:endParaRPr lang="en-US" sz="2200">
              <a:solidFill>
                <a:srgbClr val="000000"/>
              </a:solidFill>
              <a:latin typeface="Consolas" panose="020B0609020204030204" pitchFamily="49" charset="0"/>
              <a:cs typeface="Calibri Light"/>
            </a:endParaRPr>
          </a:p>
        </p:txBody>
      </p:sp>
    </p:spTree>
    <p:extLst>
      <p:ext uri="{BB962C8B-B14F-4D97-AF65-F5344CB8AC3E}">
        <p14:creationId xmlns:p14="http://schemas.microsoft.com/office/powerpoint/2010/main" val="20795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idx="1"/>
          </p:nvPr>
        </p:nvSpPr>
        <p:spPr/>
        <p:txBody>
          <a:bodyPr>
            <a:normAutofit/>
          </a:bodyPr>
          <a:lstStyle/>
          <a:p>
            <a:r>
              <a:rPr lang="en-US"/>
              <a:t>Demo: </a:t>
            </a:r>
            <a:br>
              <a:rPr lang="en-US"/>
            </a:br>
            <a:r>
              <a:rPr lang="en-US"/>
              <a:t>Sample page object pattern test suite</a:t>
            </a:r>
          </a:p>
        </p:txBody>
      </p:sp>
    </p:spTree>
    <p:extLst>
      <p:ext uri="{BB962C8B-B14F-4D97-AF65-F5344CB8AC3E}">
        <p14:creationId xmlns:p14="http://schemas.microsoft.com/office/powerpoint/2010/main" val="387319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3: Refactor to page object pattern</a:t>
            </a:r>
          </a:p>
        </p:txBody>
      </p:sp>
      <p:sp>
        <p:nvSpPr>
          <p:cNvPr id="3" name="Content Placeholder 2"/>
          <p:cNvSpPr>
            <a:spLocks noGrp="1"/>
          </p:cNvSpPr>
          <p:nvPr>
            <p:ph type="body" idx="1"/>
          </p:nvPr>
        </p:nvSpPr>
        <p:spPr/>
        <p:txBody>
          <a:bodyPr>
            <a:normAutofit/>
          </a:bodyPr>
          <a:lstStyle/>
          <a:p>
            <a:pPr>
              <a:buFont typeface="+mj-lt"/>
              <a:buAutoNum type="arabicPeriod"/>
            </a:pPr>
            <a:r>
              <a:rPr lang="en-US" dirty="0"/>
              <a:t>Add the </a:t>
            </a:r>
            <a:r>
              <a:rPr lang="en-US" dirty="0" err="1">
                <a:latin typeface="Menlo" charset="0"/>
                <a:ea typeface="Menlo" charset="0"/>
                <a:cs typeface="Menlo" charset="0"/>
              </a:rPr>
              <a:t>Xamarin.UITest.POP</a:t>
            </a:r>
            <a:r>
              <a:rPr lang="en-US" dirty="0"/>
              <a:t> </a:t>
            </a:r>
            <a:r>
              <a:rPr lang="en-US" dirty="0" err="1"/>
              <a:t>NuGet</a:t>
            </a:r>
            <a:r>
              <a:rPr lang="en-US" dirty="0"/>
              <a:t> package to the solution</a:t>
            </a:r>
          </a:p>
          <a:p>
            <a:pPr>
              <a:buFont typeface="+mj-lt"/>
              <a:buAutoNum type="arabicPeriod"/>
            </a:pPr>
            <a:r>
              <a:rPr lang="en-US" dirty="0"/>
              <a:t>Edit </a:t>
            </a:r>
            <a:r>
              <a:rPr lang="en-US" dirty="0" err="1">
                <a:latin typeface="Menlo" charset="0"/>
                <a:ea typeface="Menlo" charset="0"/>
                <a:cs typeface="Menlo" charset="0"/>
              </a:rPr>
              <a:t>AppManager.StartApp</a:t>
            </a:r>
            <a:r>
              <a:rPr lang="en-US" dirty="0"/>
              <a:t> so that the calls to </a:t>
            </a:r>
            <a:r>
              <a:rPr lang="en-US" dirty="0" err="1">
                <a:latin typeface="Menlo" charset="0"/>
                <a:ea typeface="Menlo" charset="0"/>
                <a:cs typeface="Menlo" charset="0"/>
              </a:rPr>
              <a:t>ConfigureApp</a:t>
            </a:r>
            <a:r>
              <a:rPr lang="en-US" dirty="0"/>
              <a:t> point to the appropriate app binaries</a:t>
            </a:r>
          </a:p>
          <a:p>
            <a:pPr>
              <a:buFont typeface="+mj-lt"/>
              <a:buAutoNum type="arabicPeriod"/>
            </a:pPr>
            <a:r>
              <a:rPr lang="en-US" dirty="0"/>
              <a:t>Rename </a:t>
            </a:r>
            <a:r>
              <a:rPr lang="en-US" dirty="0">
                <a:latin typeface="Menlo" charset="0"/>
                <a:ea typeface="Menlo" charset="0"/>
                <a:cs typeface="Menlo" charset="0"/>
              </a:rPr>
              <a:t>Tests</a:t>
            </a:r>
            <a:r>
              <a:rPr lang="en-US" b="1" dirty="0"/>
              <a:t> </a:t>
            </a:r>
            <a:r>
              <a:rPr lang="en-US" dirty="0"/>
              <a:t>to </a:t>
            </a:r>
            <a:r>
              <a:rPr lang="en-US" dirty="0" err="1">
                <a:latin typeface="Menlo" charset="0"/>
                <a:ea typeface="Menlo" charset="0"/>
                <a:cs typeface="Menlo" charset="0"/>
              </a:rPr>
              <a:t>WeatherTests</a:t>
            </a:r>
            <a:r>
              <a:rPr lang="en-US" dirty="0"/>
              <a:t> and ensure the class inherits from </a:t>
            </a:r>
            <a:r>
              <a:rPr lang="en-US" dirty="0" err="1">
                <a:latin typeface="Menlo" charset="0"/>
                <a:ea typeface="Menlo" charset="0"/>
                <a:cs typeface="Menlo" charset="0"/>
              </a:rPr>
              <a:t>BaseTestFixture</a:t>
            </a:r>
            <a:endParaRPr lang="en-US" dirty="0">
              <a:latin typeface="Menlo" charset="0"/>
              <a:ea typeface="Menlo" charset="0"/>
              <a:cs typeface="Menlo" charset="0"/>
            </a:endParaRPr>
          </a:p>
          <a:p>
            <a:pPr>
              <a:buFont typeface="+mj-lt"/>
              <a:buAutoNum type="arabicPeriod"/>
            </a:pPr>
            <a:r>
              <a:rPr lang="en-US" dirty="0"/>
              <a:t>Move the procedural code from your tests into new classes named </a:t>
            </a:r>
            <a:r>
              <a:rPr lang="en-US" dirty="0" err="1">
                <a:latin typeface="Menlo" charset="0"/>
                <a:ea typeface="Menlo" charset="0"/>
                <a:cs typeface="Menlo" charset="0"/>
              </a:rPr>
              <a:t>WeatherListPage</a:t>
            </a:r>
            <a:r>
              <a:rPr lang="en-US" dirty="0"/>
              <a:t> and </a:t>
            </a:r>
            <a:r>
              <a:rPr lang="en-US" dirty="0" err="1">
                <a:latin typeface="Menlo" charset="0"/>
                <a:ea typeface="Menlo" charset="0"/>
                <a:cs typeface="Menlo" charset="0"/>
              </a:rPr>
              <a:t>WeatherDetailPage</a:t>
            </a:r>
            <a:r>
              <a:rPr lang="en-US" dirty="0"/>
              <a:t> that inherits from </a:t>
            </a:r>
            <a:r>
              <a:rPr lang="en-US" dirty="0" err="1">
                <a:latin typeface="Menlo" charset="0"/>
                <a:ea typeface="Menlo" charset="0"/>
                <a:cs typeface="Menlo" charset="0"/>
              </a:rPr>
              <a:t>BasePage</a:t>
            </a:r>
            <a:endParaRPr lang="en-US" dirty="0">
              <a:latin typeface="Menlo" charset="0"/>
              <a:ea typeface="Menlo" charset="0"/>
              <a:cs typeface="Menlo" charset="0"/>
            </a:endParaRPr>
          </a:p>
          <a:p>
            <a:pPr>
              <a:buFont typeface="+mj-lt"/>
              <a:buAutoNum type="arabicPeriod"/>
            </a:pPr>
            <a:r>
              <a:rPr lang="en-US" dirty="0"/>
              <a:t>In your tests, call the methods from </a:t>
            </a:r>
            <a:r>
              <a:rPr lang="en-US" dirty="0" err="1">
                <a:latin typeface="Menlo" charset="0"/>
                <a:ea typeface="Menlo" charset="0"/>
                <a:cs typeface="Menlo" charset="0"/>
              </a:rPr>
              <a:t>WeatherListPage</a:t>
            </a:r>
            <a:r>
              <a:rPr lang="en-US" dirty="0"/>
              <a:t> and </a:t>
            </a:r>
            <a:r>
              <a:rPr lang="en-US" dirty="0" err="1">
                <a:latin typeface="Menlo" charset="0"/>
                <a:ea typeface="Menlo" charset="0"/>
                <a:cs typeface="Menlo" charset="0"/>
              </a:rPr>
              <a:t>WeatherDetailPage</a:t>
            </a:r>
            <a:endParaRPr lang="en-US" dirty="0"/>
          </a:p>
        </p:txBody>
      </p:sp>
    </p:spTree>
    <p:extLst>
      <p:ext uri="{BB962C8B-B14F-4D97-AF65-F5344CB8AC3E}">
        <p14:creationId xmlns:p14="http://schemas.microsoft.com/office/powerpoint/2010/main" val="154474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Recommendations: When to use the page object pattern</a:t>
            </a:r>
          </a:p>
        </p:txBody>
      </p:sp>
      <p:sp>
        <p:nvSpPr>
          <p:cNvPr id="3" name="Content Placeholder 2"/>
          <p:cNvSpPr>
            <a:spLocks noGrp="1"/>
          </p:cNvSpPr>
          <p:nvPr>
            <p:ph idx="1"/>
          </p:nvPr>
        </p:nvSpPr>
        <p:spPr>
          <a:xfrm>
            <a:off x="609600" y="1338990"/>
            <a:ext cx="10972800" cy="3480145"/>
          </a:xfrm>
        </p:spPr>
        <p:txBody>
          <a:bodyPr>
            <a:normAutofit fontScale="92500" lnSpcReduction="10000"/>
          </a:bodyPr>
          <a:lstStyle/>
          <a:p>
            <a:r>
              <a:rPr lang="en-US" sz="2600" dirty="0"/>
              <a:t>Always use the page object pattern unless you are only going to write one or two quick tests.</a:t>
            </a:r>
          </a:p>
          <a:p>
            <a:r>
              <a:rPr lang="en-US" sz="2600" dirty="0"/>
              <a:t>It works best for apps where iOS and Android versions have similar flow and views</a:t>
            </a:r>
          </a:p>
          <a:p>
            <a:r>
              <a:rPr lang="en-US" sz="2600" dirty="0"/>
              <a:t>If the UI and/or app flow is markedly different, we recommend writing separate tests per platform (but still using the page object pattern)</a:t>
            </a:r>
          </a:p>
          <a:p>
            <a:endParaRPr lang="en-US" dirty="0"/>
          </a:p>
          <a:p>
            <a:r>
              <a:rPr lang="en-US" sz="2600" dirty="0"/>
              <a:t>For more information about the page object pattern and an example test, see</a:t>
            </a:r>
          </a:p>
          <a:p>
            <a:pPr lvl="1"/>
            <a:r>
              <a:rPr lang="en-US" sz="2200" dirty="0"/>
              <a:t>https://github.com/xamarin-automation-service/uitest-pop-example</a:t>
            </a:r>
          </a:p>
        </p:txBody>
      </p:sp>
      <p:pic>
        <p:nvPicPr>
          <p:cNvPr id="4" name="Picture 3"/>
          <p:cNvPicPr>
            <a:picLocks noChangeAspect="1"/>
          </p:cNvPicPr>
          <p:nvPr/>
        </p:nvPicPr>
        <p:blipFill>
          <a:blip r:embed="rId3"/>
          <a:stretch>
            <a:fillRect/>
          </a:stretch>
        </p:blipFill>
        <p:spPr>
          <a:xfrm>
            <a:off x="609600" y="5672517"/>
            <a:ext cx="457200" cy="458430"/>
          </a:xfrm>
          <a:prstGeom prst="rect">
            <a:avLst/>
          </a:prstGeom>
        </p:spPr>
      </p:pic>
      <p:sp>
        <p:nvSpPr>
          <p:cNvPr id="5" name="TextBox 4"/>
          <p:cNvSpPr txBox="1"/>
          <p:nvPr/>
        </p:nvSpPr>
        <p:spPr>
          <a:xfrm>
            <a:off x="1188720" y="5577840"/>
            <a:ext cx="9026918" cy="1015663"/>
          </a:xfrm>
          <a:prstGeom prst="rect">
            <a:avLst/>
          </a:prstGeom>
          <a:noFill/>
        </p:spPr>
        <p:txBody>
          <a:bodyPr wrap="square" rtlCol="0">
            <a:spAutoFit/>
          </a:bodyPr>
          <a:lstStyle/>
          <a:p>
            <a:r>
              <a:rPr lang="en-US" sz="2000"/>
              <a:t>For even more information about the page object pattern, including screen shots and descriptions, see the appendix.</a:t>
            </a:r>
          </a:p>
          <a:p>
            <a:endParaRPr lang="en-US" sz="2000"/>
          </a:p>
        </p:txBody>
      </p:sp>
    </p:spTree>
    <p:extLst>
      <p:ext uri="{BB962C8B-B14F-4D97-AF65-F5344CB8AC3E}">
        <p14:creationId xmlns:p14="http://schemas.microsoft.com/office/powerpoint/2010/main" val="683281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few other general UI test best practices</a:t>
            </a:r>
          </a:p>
        </p:txBody>
      </p:sp>
      <p:sp>
        <p:nvSpPr>
          <p:cNvPr id="3" name="Content Placeholder 2"/>
          <p:cNvSpPr>
            <a:spLocks noGrp="1"/>
          </p:cNvSpPr>
          <p:nvPr>
            <p:ph idx="1"/>
          </p:nvPr>
        </p:nvSpPr>
        <p:spPr>
          <a:xfrm>
            <a:off x="609600" y="1338990"/>
            <a:ext cx="10972800" cy="4867257"/>
          </a:xfrm>
        </p:spPr>
        <p:txBody>
          <a:bodyPr vert="horz" lIns="91440" tIns="45720" rIns="91440" bIns="45720" numCol="1" spcCol="0" rtlCol="0" anchor="t">
            <a:normAutofit lnSpcReduction="10000"/>
          </a:bodyPr>
          <a:lstStyle/>
          <a:p>
            <a:r>
              <a:rPr lang="en-US" dirty="0"/>
              <a:t>Split tests into small chunks wherever possible</a:t>
            </a:r>
          </a:p>
          <a:p>
            <a:pPr lvl="1" indent="-219075"/>
            <a:r>
              <a:rPr lang="en-US" dirty="0"/>
              <a:t>Use backdoors to avoid repetition</a:t>
            </a:r>
          </a:p>
          <a:p>
            <a:r>
              <a:rPr lang="en-US" dirty="0"/>
              <a:t>Make each test self contained</a:t>
            </a:r>
          </a:p>
          <a:p>
            <a:pPr lvl="1" indent="-219075"/>
            <a:r>
              <a:rPr lang="en-US" dirty="0"/>
              <a:t>Independent tests that start with a clean state</a:t>
            </a:r>
          </a:p>
          <a:p>
            <a:r>
              <a:rPr lang="en-US" dirty="0"/>
              <a:t>Be as deterministic as possible</a:t>
            </a:r>
          </a:p>
          <a:p>
            <a:pPr lvl="1"/>
            <a:r>
              <a:rPr lang="en-US" dirty="0"/>
              <a:t>Use backdoors to set up the app</a:t>
            </a:r>
          </a:p>
          <a:p>
            <a:pPr lvl="1"/>
            <a:r>
              <a:rPr lang="en-US" dirty="0"/>
              <a:t>Avoid branching on UI state</a:t>
            </a:r>
          </a:p>
          <a:p>
            <a:pPr lvl="1"/>
            <a:r>
              <a:rPr lang="en-US" dirty="0"/>
              <a:t>Avoid branching in general (if, else and try, catch)</a:t>
            </a:r>
          </a:p>
          <a:p>
            <a:pPr lvl="1"/>
            <a:r>
              <a:rPr lang="en-US" dirty="0"/>
              <a:t>Use assertions (</a:t>
            </a:r>
            <a:r>
              <a:rPr lang="en-US" dirty="0" err="1"/>
              <a:t>WaitForElement</a:t>
            </a:r>
            <a:r>
              <a:rPr lang="en-US" dirty="0"/>
              <a:t>, </a:t>
            </a:r>
            <a:r>
              <a:rPr lang="en-US" dirty="0" err="1"/>
              <a:t>WaitForNoElement</a:t>
            </a:r>
            <a:r>
              <a:rPr lang="en-US" dirty="0"/>
              <a:t>, and Assert)</a:t>
            </a:r>
          </a:p>
          <a:p>
            <a:pPr lvl="1"/>
            <a:r>
              <a:rPr lang="en-US" dirty="0"/>
              <a:t>Take many screenshots</a:t>
            </a:r>
          </a:p>
          <a:p>
            <a:pPr lvl="1"/>
            <a:r>
              <a:rPr lang="en-US" dirty="0"/>
              <a:t>Try not to do anything randomly</a:t>
            </a:r>
          </a:p>
          <a:p>
            <a:pPr lvl="1"/>
            <a:r>
              <a:rPr lang="en-US" dirty="0"/>
              <a:t>Try not to use </a:t>
            </a:r>
            <a:r>
              <a:rPr lang="en-US" dirty="0" err="1"/>
              <a:t>Thread.Sleep</a:t>
            </a:r>
            <a:endParaRPr lang="en-US" dirty="0"/>
          </a:p>
          <a:p>
            <a:pPr lvl="1"/>
            <a:r>
              <a:rPr lang="en-US" dirty="0"/>
              <a:t>Be careful with loops, especially the </a:t>
            </a:r>
            <a:r>
              <a:rPr lang="en-US" dirty="0">
                <a:latin typeface="Menlo" charset="0"/>
                <a:ea typeface="Menlo" charset="0"/>
                <a:cs typeface="Menlo" charset="0"/>
              </a:rPr>
              <a:t>while</a:t>
            </a:r>
            <a:r>
              <a:rPr lang="en-US" dirty="0"/>
              <a:t> loop</a:t>
            </a:r>
          </a:p>
        </p:txBody>
      </p:sp>
    </p:spTree>
    <p:extLst>
      <p:ext uri="{BB962C8B-B14F-4D97-AF65-F5344CB8AC3E}">
        <p14:creationId xmlns:p14="http://schemas.microsoft.com/office/powerpoint/2010/main" val="328155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Xamarin.UITest</a:t>
            </a:r>
          </a:p>
        </p:txBody>
      </p:sp>
    </p:spTree>
    <p:extLst>
      <p:ext uri="{BB962C8B-B14F-4D97-AF65-F5344CB8AC3E}">
        <p14:creationId xmlns:p14="http://schemas.microsoft.com/office/powerpoint/2010/main" val="76238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Test Cloud</a:t>
            </a:r>
          </a:p>
        </p:txBody>
      </p:sp>
    </p:spTree>
    <p:extLst>
      <p:ext uri="{BB962C8B-B14F-4D97-AF65-F5344CB8AC3E}">
        <p14:creationId xmlns:p14="http://schemas.microsoft.com/office/powerpoint/2010/main" val="16643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Demo: </a:t>
            </a:r>
            <a:br>
              <a:rPr lang="en-US" dirty="0"/>
            </a:br>
            <a:r>
              <a:rPr lang="en-US" dirty="0"/>
              <a:t>Test Recorder</a:t>
            </a:r>
          </a:p>
        </p:txBody>
      </p:sp>
    </p:spTree>
    <p:extLst>
      <p:ext uri="{BB962C8B-B14F-4D97-AF65-F5344CB8AC3E}">
        <p14:creationId xmlns:p14="http://schemas.microsoft.com/office/powerpoint/2010/main" val="33514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on real devices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172" y="828676"/>
            <a:ext cx="8673655" cy="5705861"/>
          </a:xfrm>
          <a:prstGeom prst="rect">
            <a:avLst/>
          </a:prstGeom>
        </p:spPr>
      </p:pic>
    </p:spTree>
    <p:extLst>
      <p:ext uri="{BB962C8B-B14F-4D97-AF65-F5344CB8AC3E}">
        <p14:creationId xmlns:p14="http://schemas.microsoft.com/office/powerpoint/2010/main" val="406148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idx="1"/>
          </p:nvPr>
        </p:nvSpPr>
        <p:spPr/>
        <p:txBody>
          <a:bodyPr/>
          <a:lstStyle/>
          <a:p>
            <a:r>
              <a:rPr lang="en-US"/>
              <a:t>Demo: </a:t>
            </a:r>
            <a:br>
              <a:rPr lang="en-US"/>
            </a:br>
            <a:r>
              <a:rPr lang="en-US"/>
              <a:t>Walk through a sample Test Cloud report </a:t>
            </a:r>
          </a:p>
        </p:txBody>
      </p:sp>
    </p:spTree>
    <p:extLst>
      <p:ext uri="{BB962C8B-B14F-4D97-AF65-F5344CB8AC3E}">
        <p14:creationId xmlns:p14="http://schemas.microsoft.com/office/powerpoint/2010/main" val="290048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parameters</a:t>
            </a:r>
          </a:p>
        </p:txBody>
      </p:sp>
      <p:sp>
        <p:nvSpPr>
          <p:cNvPr id="3" name="Content Placeholder 2"/>
          <p:cNvSpPr>
            <a:spLocks noGrp="1"/>
          </p:cNvSpPr>
          <p:nvPr>
            <p:ph idx="1"/>
          </p:nvPr>
        </p:nvSpPr>
        <p:spPr/>
        <p:txBody>
          <a:bodyPr>
            <a:normAutofit lnSpcReduction="10000"/>
          </a:bodyPr>
          <a:lstStyle/>
          <a:p>
            <a:r>
              <a:rPr lang="en-US">
                <a:latin typeface="Menlo" charset="0"/>
                <a:ea typeface="Menlo" charset="0"/>
                <a:cs typeface="Menlo" charset="0"/>
              </a:rPr>
              <a:t>--devices</a:t>
            </a:r>
          </a:p>
          <a:p>
            <a:pPr lvl="1"/>
            <a:r>
              <a:rPr lang="en-US"/>
              <a:t>Hash code for set of devices</a:t>
            </a:r>
          </a:p>
          <a:p>
            <a:r>
              <a:rPr lang="en-US">
                <a:latin typeface="Menlo" charset="0"/>
                <a:ea typeface="Menlo" charset="0"/>
                <a:cs typeface="Menlo" charset="0"/>
              </a:rPr>
              <a:t>--series</a:t>
            </a:r>
          </a:p>
          <a:p>
            <a:pPr lvl="1"/>
            <a:r>
              <a:rPr lang="en-US"/>
              <a:t>The destination “folder” for this test run in Test Cloud</a:t>
            </a:r>
          </a:p>
          <a:p>
            <a:r>
              <a:rPr lang="en-US">
                <a:latin typeface="Menlo" charset="0"/>
                <a:ea typeface="Menlo" charset="0"/>
                <a:cs typeface="Menlo" charset="0"/>
              </a:rPr>
              <a:t>--locale</a:t>
            </a:r>
          </a:p>
          <a:p>
            <a:pPr lvl="1"/>
            <a:r>
              <a:rPr lang="en-US"/>
              <a:t>Two letter language code with two letter country code in the format [language]_[country], for example, EN_US.</a:t>
            </a:r>
          </a:p>
          <a:p>
            <a:r>
              <a:rPr lang="en-US">
                <a:latin typeface="Menlo" charset="0"/>
                <a:ea typeface="Menlo" charset="0"/>
                <a:cs typeface="Menlo" charset="0"/>
              </a:rPr>
              <a:t>--user</a:t>
            </a:r>
          </a:p>
          <a:p>
            <a:pPr lvl="1"/>
            <a:r>
              <a:rPr lang="en-US"/>
              <a:t>The email address associated with your account</a:t>
            </a:r>
          </a:p>
          <a:p>
            <a:r>
              <a:rPr lang="en-US">
                <a:latin typeface="Menlo" charset="0"/>
                <a:ea typeface="Menlo" charset="0"/>
                <a:cs typeface="Menlo" charset="0"/>
              </a:rPr>
              <a:t>--assembly-dir</a:t>
            </a:r>
          </a:p>
          <a:p>
            <a:pPr lvl="1"/>
            <a:r>
              <a:rPr lang="en-US"/>
              <a:t>Path to the folder containing your compiled test DLL files</a:t>
            </a:r>
          </a:p>
        </p:txBody>
      </p:sp>
    </p:spTree>
    <p:extLst>
      <p:ext uri="{BB962C8B-B14F-4D97-AF65-F5344CB8AC3E}">
        <p14:creationId xmlns:p14="http://schemas.microsoft.com/office/powerpoint/2010/main" val="775606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parameters</a:t>
            </a:r>
          </a:p>
        </p:txBody>
      </p:sp>
      <p:sp>
        <p:nvSpPr>
          <p:cNvPr id="3" name="Content Placeholder 2"/>
          <p:cNvSpPr>
            <a:spLocks noGrp="1"/>
          </p:cNvSpPr>
          <p:nvPr>
            <p:ph idx="1"/>
          </p:nvPr>
        </p:nvSpPr>
        <p:spPr/>
        <p:txBody>
          <a:bodyPr/>
          <a:lstStyle/>
          <a:p>
            <a:r>
              <a:rPr lang="en-US">
                <a:latin typeface="Menlo" charset="0"/>
                <a:ea typeface="Menlo" charset="0"/>
                <a:cs typeface="Menlo" charset="0"/>
              </a:rPr>
              <a:t>--dsym</a:t>
            </a:r>
          </a:p>
          <a:p>
            <a:pPr lvl="1"/>
            <a:r>
              <a:rPr lang="en-US"/>
              <a:t>iOS debug symbols file to improve stack traces</a:t>
            </a:r>
          </a:p>
          <a:p>
            <a:r>
              <a:rPr lang="en-US">
                <a:latin typeface="Menlo" charset="0"/>
                <a:ea typeface="Menlo" charset="0"/>
                <a:cs typeface="Menlo" charset="0"/>
              </a:rPr>
              <a:t>--include</a:t>
            </a:r>
          </a:p>
          <a:p>
            <a:pPr lvl="1"/>
            <a:r>
              <a:rPr lang="en-US"/>
              <a:t>Filter the uploaded tests based on their category</a:t>
            </a:r>
          </a:p>
          <a:p>
            <a:r>
              <a:rPr lang="en-US">
                <a:latin typeface="Menlo" charset="0"/>
                <a:ea typeface="Menlo" charset="0"/>
                <a:cs typeface="Menlo" charset="0"/>
              </a:rPr>
              <a:t>--fixture</a:t>
            </a:r>
          </a:p>
          <a:p>
            <a:pPr lvl="1"/>
            <a:r>
              <a:rPr lang="en-US"/>
              <a:t>Specify a specific test or fixture to upload</a:t>
            </a:r>
          </a:p>
          <a:p>
            <a:r>
              <a:rPr lang="en-US">
                <a:latin typeface="Menlo" charset="0"/>
                <a:ea typeface="Menlo" charset="0"/>
                <a:cs typeface="Menlo" charset="0"/>
              </a:rPr>
              <a:t>--async</a:t>
            </a:r>
          </a:p>
          <a:p>
            <a:pPr lvl="1"/>
            <a:r>
              <a:rPr lang="en-US"/>
              <a:t>Don’t wait for test execution to complete (doesn’t require a parameter)</a:t>
            </a:r>
          </a:p>
          <a:p>
            <a:r>
              <a:rPr lang="en-US">
                <a:latin typeface="Menlo" charset="0"/>
                <a:ea typeface="Menlo" charset="0"/>
                <a:cs typeface="Menlo" charset="0"/>
              </a:rPr>
              <a:t>--test-params screencapture:true</a:t>
            </a:r>
          </a:p>
          <a:p>
            <a:pPr lvl="1"/>
            <a:r>
              <a:rPr lang="en-US"/>
              <a:t>Records a video of the test (on Android only)</a:t>
            </a:r>
          </a:p>
        </p:txBody>
      </p:sp>
    </p:spTree>
    <p:extLst>
      <p:ext uri="{BB962C8B-B14F-4D97-AF65-F5344CB8AC3E}">
        <p14:creationId xmlns:p14="http://schemas.microsoft.com/office/powerpoint/2010/main" val="1496444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 Try Xamarin Test Cloud</a:t>
            </a:r>
          </a:p>
        </p:txBody>
      </p:sp>
      <p:sp>
        <p:nvSpPr>
          <p:cNvPr id="3" name="Text Placeholder 2"/>
          <p:cNvSpPr>
            <a:spLocks noGrp="1"/>
          </p:cNvSpPr>
          <p:nvPr>
            <p:ph type="body" idx="1"/>
          </p:nvPr>
        </p:nvSpPr>
        <p:spPr/>
        <p:txBody>
          <a:bodyPr/>
          <a:lstStyle/>
          <a:p>
            <a:pPr marL="0" indent="0">
              <a:buNone/>
            </a:pPr>
            <a:r>
              <a:rPr lang="en-US" dirty="0"/>
              <a:t>Upload </a:t>
            </a:r>
            <a:r>
              <a:rPr lang="en-US" dirty="0" err="1"/>
              <a:t>MCWeather.UITests</a:t>
            </a:r>
            <a:r>
              <a:rPr lang="en-US" dirty="0"/>
              <a:t> to Test Cloud using the command line</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r>
              <a:rPr lang="en-US" b="1" dirty="0"/>
              <a:t>Bonus</a:t>
            </a:r>
            <a:r>
              <a:rPr lang="en-US" dirty="0"/>
              <a:t>: Enable screen recording for Android tests</a:t>
            </a:r>
          </a:p>
        </p:txBody>
      </p:sp>
    </p:spTree>
    <p:extLst>
      <p:ext uri="{BB962C8B-B14F-4D97-AF65-F5344CB8AC3E}">
        <p14:creationId xmlns:p14="http://schemas.microsoft.com/office/powerpoint/2010/main" val="105420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Test Cloud frameworks supported</a:t>
            </a:r>
          </a:p>
        </p:txBody>
      </p:sp>
      <p:graphicFrame>
        <p:nvGraphicFramePr>
          <p:cNvPr id="10" name="Table 9"/>
          <p:cNvGraphicFramePr>
            <a:graphicFrameLocks noGrp="1"/>
          </p:cNvGraphicFramePr>
          <p:nvPr>
            <p:extLst>
              <p:ext uri="{D42A27DB-BD31-4B8C-83A1-F6EECF244321}">
                <p14:modId xmlns:p14="http://schemas.microsoft.com/office/powerpoint/2010/main" val="1219380343"/>
              </p:ext>
            </p:extLst>
          </p:nvPr>
        </p:nvGraphicFramePr>
        <p:xfrm>
          <a:off x="609598" y="1317631"/>
          <a:ext cx="11206039" cy="4283069"/>
        </p:xfrm>
        <a:graphic>
          <a:graphicData uri="http://schemas.openxmlformats.org/drawingml/2006/table">
            <a:tbl>
              <a:tblPr firstRow="1" bandRow="1">
                <a:tableStyleId>{21E4AEA4-8DFA-4A89-87EB-49C32662AFE0}</a:tableStyleId>
              </a:tblPr>
              <a:tblGrid>
                <a:gridCol w="3735346">
                  <a:extLst>
                    <a:ext uri="{9D8B030D-6E8A-4147-A177-3AD203B41FA5}">
                      <a16:colId xmlns:a16="http://schemas.microsoft.com/office/drawing/2014/main" val="20000"/>
                    </a:ext>
                  </a:extLst>
                </a:gridCol>
                <a:gridCol w="3868753">
                  <a:extLst>
                    <a:ext uri="{9D8B030D-6E8A-4147-A177-3AD203B41FA5}">
                      <a16:colId xmlns:a16="http://schemas.microsoft.com/office/drawing/2014/main" val="20001"/>
                    </a:ext>
                  </a:extLst>
                </a:gridCol>
                <a:gridCol w="3601940">
                  <a:extLst>
                    <a:ext uri="{9D8B030D-6E8A-4147-A177-3AD203B41FA5}">
                      <a16:colId xmlns:a16="http://schemas.microsoft.com/office/drawing/2014/main" val="20002"/>
                    </a:ext>
                  </a:extLst>
                </a:gridCol>
              </a:tblGrid>
              <a:tr h="447488">
                <a:tc>
                  <a:txBody>
                    <a:bodyPr/>
                    <a:lstStyle/>
                    <a:p>
                      <a:pPr algn="l"/>
                      <a:r>
                        <a:rPr lang="en-US" sz="2400" b="0">
                          <a:solidFill>
                            <a:srgbClr val="000000"/>
                          </a:solidFill>
                          <a:latin typeface="+mn-lt"/>
                        </a:rPr>
                        <a:t>Appium</a:t>
                      </a:r>
                    </a:p>
                  </a:txBody>
                  <a:tcPr>
                    <a:lnR w="12700" cap="flat" cmpd="sng" algn="ctr">
                      <a:solidFill>
                        <a:schemeClr val="accent3"/>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l"/>
                      <a:r>
                        <a:rPr lang="en-US" sz="2400" b="0" kern="1200">
                          <a:solidFill>
                            <a:srgbClr val="000000"/>
                          </a:solidFill>
                          <a:latin typeface="+mn-lt"/>
                          <a:ea typeface="+mn-ea"/>
                          <a:cs typeface="+mn-cs"/>
                        </a:rPr>
                        <a:t>Espresso</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l"/>
                      <a:r>
                        <a:rPr lang="en-US" sz="2400" b="0" kern="1200" err="1">
                          <a:solidFill>
                            <a:srgbClr val="000000"/>
                          </a:solidFill>
                          <a:latin typeface="+mn-lt"/>
                          <a:ea typeface="+mn-ea"/>
                          <a:cs typeface="+mn-cs"/>
                        </a:rPr>
                        <a:t>XCUITest</a:t>
                      </a:r>
                    </a:p>
                  </a:txBody>
                  <a:tcPr>
                    <a:lnL w="12700" cap="flat" cmpd="sng" algn="ctr">
                      <a:solidFill>
                        <a:schemeClr val="accent3"/>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825869">
                <a:tc>
                  <a:txBody>
                    <a:bodyPr/>
                    <a:lstStyle/>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Android</a:t>
                      </a:r>
                      <a:r>
                        <a:rPr lang="en-US" sz="2000" kern="1200" baseline="0">
                          <a:solidFill>
                            <a:srgbClr val="000000"/>
                          </a:solidFill>
                          <a:latin typeface="Calibri Light"/>
                          <a:ea typeface="+mn-ea"/>
                          <a:cs typeface="Calibri Light" panose="020F0302020204030204" pitchFamily="34" charset="0"/>
                        </a:rPr>
                        <a:t> and iOS</a:t>
                      </a:r>
                      <a:endParaRPr lang="en-US" sz="2000" kern="1200">
                        <a:solidFill>
                          <a:srgbClr val="000000"/>
                        </a:solidFill>
                        <a:latin typeface="Calibri Light"/>
                        <a:ea typeface="+mn-ea"/>
                        <a:cs typeface="Calibri Light" panose="020F0302020204030204" pitchFamily="34" charset="0"/>
                      </a:endParaRPr>
                    </a:p>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Tests written in Java, executed by JUnit (other language</a:t>
                      </a:r>
                      <a:r>
                        <a:rPr lang="en-US" sz="2000" kern="1200" baseline="0">
                          <a:solidFill>
                            <a:srgbClr val="000000"/>
                          </a:solidFill>
                          <a:latin typeface="Calibri Light"/>
                          <a:ea typeface="+mn-ea"/>
                          <a:cs typeface="Calibri Light" panose="020F0302020204030204" pitchFamily="34" charset="0"/>
                        </a:rPr>
                        <a:t> support coming)</a:t>
                      </a:r>
                      <a:endParaRPr lang="en-US" sz="2000" kern="1200">
                        <a:solidFill>
                          <a:srgbClr val="000000"/>
                        </a:solidFill>
                        <a:latin typeface="Calibri Light"/>
                        <a:ea typeface="+mn-ea"/>
                        <a:cs typeface="Calibri Light" panose="020F0302020204030204" pitchFamily="34" charset="0"/>
                      </a:endParaRPr>
                    </a:p>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Open source, sponsored by Sauce Labs</a:t>
                      </a:r>
                      <a:endParaRPr lang="en-US" sz="2000">
                        <a:solidFill>
                          <a:srgbClr val="000000"/>
                        </a:solidFill>
                        <a:latin typeface="Calibri Light"/>
                        <a:cs typeface="Calibri Light" panose="020F0302020204030204" pitchFamily="34" charset="0"/>
                      </a:endParaRPr>
                    </a:p>
                  </a:txBody>
                  <a:tcPr>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Android only</a:t>
                      </a:r>
                    </a:p>
                    <a:p>
                      <a:pPr marL="285750" indent="-285750" algn="l" defTabSz="914400" rtl="0" eaLnBrk="1" latinLnBrk="0" hangingPunct="1">
                        <a:buFont typeface="Arial" charset="0"/>
                        <a:buChar char="•"/>
                      </a:pPr>
                      <a:r>
                        <a:rPr lang="en-US" sz="2000" kern="1200">
                          <a:solidFill>
                            <a:srgbClr val="000000"/>
                          </a:solidFill>
                          <a:latin typeface="Calibri Light"/>
                          <a:ea typeface="+mn-ea"/>
                          <a:cs typeface="Calibri Light" panose="020F0302020204030204" pitchFamily="34" charset="0"/>
                        </a:rPr>
                        <a:t>Tests written in Java or </a:t>
                      </a:r>
                      <a:r>
                        <a:rPr lang="en-US" sz="2000" kern="1200" err="1">
                          <a:solidFill>
                            <a:srgbClr val="000000"/>
                          </a:solidFill>
                          <a:latin typeface="Calibri Light"/>
                          <a:ea typeface="+mn-ea"/>
                          <a:cs typeface="Calibri Light" panose="020F0302020204030204" pitchFamily="34" charset="0"/>
                        </a:rPr>
                        <a:t>Kotlin</a:t>
                      </a:r>
                      <a:r>
                        <a:rPr lang="en-US" sz="2000" kern="1200">
                          <a:solidFill>
                            <a:srgbClr val="000000"/>
                          </a:solidFill>
                          <a:latin typeface="Calibri Light"/>
                          <a:ea typeface="+mn-ea"/>
                          <a:cs typeface="Calibri Light" panose="020F0302020204030204" pitchFamily="34" charset="0"/>
                        </a:rPr>
                        <a:t>, executed by Android Junit</a:t>
                      </a:r>
                    </a:p>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Developed by Google</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iOS only</a:t>
                      </a: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kern="1200">
                          <a:solidFill>
                            <a:schemeClr val="dk1"/>
                          </a:solidFill>
                          <a:latin typeface="Calibri Light" panose="020F0302020204030204" pitchFamily="34" charset="0"/>
                          <a:ea typeface="+mn-ea"/>
                          <a:cs typeface="Calibri Light" panose="020F0302020204030204" pitchFamily="34" charset="0"/>
                        </a:rPr>
                        <a:t>Tests written</a:t>
                      </a:r>
                      <a:r>
                        <a:rPr lang="en-US" sz="2000" kern="1200" baseline="0">
                          <a:solidFill>
                            <a:schemeClr val="dk1"/>
                          </a:solidFill>
                          <a:latin typeface="Calibri Light" panose="020F0302020204030204" pitchFamily="34" charset="0"/>
                          <a:ea typeface="+mn-ea"/>
                          <a:cs typeface="Calibri Light" panose="020F0302020204030204" pitchFamily="34" charset="0"/>
                        </a:rPr>
                        <a:t> in Objective-C or Swift, executed by </a:t>
                      </a:r>
                      <a:r>
                        <a:rPr lang="en-US" sz="2000" kern="1200" baseline="0" err="1">
                          <a:solidFill>
                            <a:schemeClr val="dk1"/>
                          </a:solidFill>
                          <a:latin typeface="Calibri Light" panose="020F0302020204030204" pitchFamily="34" charset="0"/>
                          <a:ea typeface="+mn-ea"/>
                          <a:cs typeface="Calibri Light" panose="020F0302020204030204" pitchFamily="34" charset="0"/>
                        </a:rPr>
                        <a:t>xctest</a:t>
                      </a:r>
                      <a:endParaRPr lang="en-US" sz="2000" kern="1200" baseline="0">
                        <a:solidFill>
                          <a:schemeClr val="dk1"/>
                        </a:solidFill>
                        <a:latin typeface="Calibri Light" panose="020F0302020204030204" pitchFamily="34" charset="0"/>
                        <a:ea typeface="+mn-ea"/>
                        <a:cs typeface="Calibri Light" panose="020F0302020204030204" pitchFamily="34" charset="0"/>
                      </a:endParaRP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kern="1200" baseline="0">
                          <a:solidFill>
                            <a:schemeClr val="dk1"/>
                          </a:solidFill>
                          <a:latin typeface="Calibri Light" panose="020F0302020204030204" pitchFamily="34" charset="0"/>
                          <a:ea typeface="+mn-ea"/>
                          <a:cs typeface="Calibri Light" panose="020F0302020204030204" pitchFamily="34" charset="0"/>
                        </a:rPr>
                        <a:t>Developed by Apple</a:t>
                      </a:r>
                      <a:endParaRPr lang="en-US" sz="2000" kern="1200">
                        <a:solidFill>
                          <a:schemeClr val="dk1"/>
                        </a:solidFill>
                        <a:latin typeface="Calibri Light" panose="020F0302020204030204" pitchFamily="34" charset="0"/>
                        <a:ea typeface="+mn-ea"/>
                        <a:cs typeface="Calibri Light" panose="020F0302020204030204" pitchFamily="34" charset="0"/>
                      </a:endParaRPr>
                    </a:p>
                  </a:txBody>
                  <a:tcPr>
                    <a:lnL w="12700" cap="flat" cmpd="sng" algn="ctr">
                      <a:solidFill>
                        <a:schemeClr val="accent3"/>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1" name="Picture 10"/>
          <p:cNvPicPr>
            <a:picLocks noChangeAspect="1"/>
          </p:cNvPicPr>
          <p:nvPr/>
        </p:nvPicPr>
        <p:blipFill rotWithShape="1">
          <a:blip r:embed="rId3"/>
          <a:srcRect l="22319" t="13502" r="18748" b="34346"/>
          <a:stretch/>
        </p:blipFill>
        <p:spPr>
          <a:xfrm>
            <a:off x="4401212" y="4099940"/>
            <a:ext cx="1494763" cy="1499616"/>
          </a:xfrm>
          <a:prstGeom prst="rect">
            <a:avLst/>
          </a:prstGeom>
        </p:spPr>
      </p:pic>
      <p:pic>
        <p:nvPicPr>
          <p:cNvPr id="12" name="Picture 11"/>
          <p:cNvPicPr>
            <a:picLocks noChangeAspect="1"/>
          </p:cNvPicPr>
          <p:nvPr/>
        </p:nvPicPr>
        <p:blipFill>
          <a:blip r:embed="rId4"/>
          <a:stretch>
            <a:fillRect/>
          </a:stretch>
        </p:blipFill>
        <p:spPr>
          <a:xfrm>
            <a:off x="609598" y="4099940"/>
            <a:ext cx="1500188" cy="1500188"/>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8023" y="4099940"/>
            <a:ext cx="1499616" cy="1499616"/>
          </a:xfrm>
          <a:prstGeom prst="rect">
            <a:avLst/>
          </a:prstGeom>
        </p:spPr>
      </p:pic>
    </p:spTree>
    <p:extLst>
      <p:ext uri="{BB962C8B-B14F-4D97-AF65-F5344CB8AC3E}">
        <p14:creationId xmlns:p14="http://schemas.microsoft.com/office/powerpoint/2010/main" val="141258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Cloud frameworks support</a:t>
            </a:r>
          </a:p>
        </p:txBody>
      </p:sp>
      <p:sp>
        <p:nvSpPr>
          <p:cNvPr id="3" name="Content Placeholder 2"/>
          <p:cNvSpPr>
            <a:spLocks noGrp="1"/>
          </p:cNvSpPr>
          <p:nvPr>
            <p:ph idx="1"/>
          </p:nvPr>
        </p:nvSpPr>
        <p:spPr>
          <a:xfrm>
            <a:off x="609601" y="1338991"/>
            <a:ext cx="10972799" cy="4398718"/>
          </a:xfrm>
        </p:spPr>
        <p:txBody>
          <a:bodyPr>
            <a:normAutofit/>
          </a:bodyPr>
          <a:lstStyle/>
          <a:p>
            <a:r>
              <a:rPr lang="en-US"/>
              <a:t>Xamarin.UITest</a:t>
            </a:r>
          </a:p>
          <a:p>
            <a:pPr lvl="1"/>
            <a:r>
              <a:rPr lang="en-US"/>
              <a:t>Greenfield development</a:t>
            </a:r>
          </a:p>
          <a:p>
            <a:pPr lvl="1"/>
            <a:r>
              <a:rPr lang="en-US"/>
              <a:t>Easy setup</a:t>
            </a:r>
          </a:p>
          <a:p>
            <a:pPr lvl="1"/>
            <a:r>
              <a:rPr lang="en-US"/>
              <a:t>Leverage C# experience</a:t>
            </a:r>
          </a:p>
          <a:p>
            <a:pPr lvl="1"/>
            <a:r>
              <a:rPr lang="en-US"/>
              <a:t>Integration into XS/VS</a:t>
            </a:r>
          </a:p>
          <a:p>
            <a:r>
              <a:rPr lang="en-US">
                <a:sym typeface="Wingdings"/>
              </a:rPr>
              <a:t>Appium, Espresso, or XCUITest</a:t>
            </a:r>
          </a:p>
          <a:p>
            <a:pPr lvl="1"/>
            <a:r>
              <a:rPr lang="en-US"/>
              <a:t>Existing tests written with one of these frameworks</a:t>
            </a:r>
          </a:p>
          <a:p>
            <a:pPr lvl="1"/>
            <a:r>
              <a:rPr lang="en-US"/>
              <a:t>Strong need to use a language other than C#</a:t>
            </a:r>
          </a:p>
          <a:p>
            <a:pPr lvl="1"/>
            <a:r>
              <a:rPr lang="en-US"/>
              <a:t>Keep in mind that Espresso is only for Android and XCUITest is only for iOS. Don’t choose either of these frameworks if you want a cross-platform test suite</a:t>
            </a:r>
          </a:p>
          <a:p>
            <a:pPr lvl="1"/>
            <a:r>
              <a:rPr lang="en-US"/>
              <a:t>Still use page object pattern</a:t>
            </a:r>
          </a:p>
        </p:txBody>
      </p:sp>
    </p:spTree>
    <p:extLst>
      <p:ext uri="{BB962C8B-B14F-4D97-AF65-F5344CB8AC3E}">
        <p14:creationId xmlns:p14="http://schemas.microsoft.com/office/powerpoint/2010/main" val="1971480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DevOps</a:t>
            </a:r>
          </a:p>
        </p:txBody>
      </p:sp>
    </p:spTree>
    <p:extLst>
      <p:ext uri="{BB962C8B-B14F-4D97-AF65-F5344CB8AC3E}">
        <p14:creationId xmlns:p14="http://schemas.microsoft.com/office/powerpoint/2010/main" val="48259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testing vs. Unit testing</a:t>
            </a:r>
          </a:p>
        </p:txBody>
      </p:sp>
      <p:sp>
        <p:nvSpPr>
          <p:cNvPr id="3" name="Content Placeholder 2"/>
          <p:cNvSpPr>
            <a:spLocks noGrp="1"/>
          </p:cNvSpPr>
          <p:nvPr>
            <p:ph idx="1"/>
          </p:nvPr>
        </p:nvSpPr>
        <p:spPr/>
        <p:txBody>
          <a:bodyPr/>
          <a:lstStyle/>
          <a:p>
            <a:r>
              <a:rPr lang="en-US" sz="2600"/>
              <a:t>Similarities</a:t>
            </a:r>
          </a:p>
          <a:p>
            <a:pPr lvl="1"/>
            <a:r>
              <a:rPr lang="en-US" sz="2200">
                <a:latin typeface="Calibri Light"/>
                <a:cs typeface="Calibri Light"/>
              </a:rPr>
              <a:t>Tests should be short and focus on one aspect of the app at a time</a:t>
            </a:r>
          </a:p>
          <a:p>
            <a:pPr lvl="1"/>
            <a:endParaRPr lang="en-US" sz="2200">
              <a:latin typeface="Calibri Light"/>
              <a:cs typeface="Calibri Light"/>
            </a:endParaRPr>
          </a:p>
          <a:p>
            <a:r>
              <a:rPr lang="en-US" sz="2600"/>
              <a:t>Differences</a:t>
            </a:r>
          </a:p>
          <a:p>
            <a:pPr lvl="1"/>
            <a:r>
              <a:rPr lang="en-US" sz="2200">
                <a:latin typeface="Calibri Light"/>
                <a:cs typeface="Calibri Light"/>
              </a:rPr>
              <a:t>UI testing tests the integration of systems; unit testing tests a single, isolated system</a:t>
            </a:r>
          </a:p>
          <a:p>
            <a:pPr lvl="1"/>
            <a:r>
              <a:rPr lang="en-US" sz="2200">
                <a:latin typeface="Calibri Light"/>
                <a:cs typeface="Calibri Light"/>
              </a:rPr>
              <a:t>UI testing can’t mock systems easily because of compiled binaries</a:t>
            </a:r>
          </a:p>
          <a:p>
            <a:pPr lvl="1"/>
            <a:r>
              <a:rPr lang="en-US" sz="2200">
                <a:latin typeface="Calibri Light"/>
                <a:cs typeface="Calibri Light"/>
              </a:rPr>
              <a:t>The system under test (SUT) with UI testing is a behavior or feature of the app</a:t>
            </a:r>
          </a:p>
          <a:p>
            <a:endParaRPr lang="en-US"/>
          </a:p>
        </p:txBody>
      </p:sp>
    </p:spTree>
    <p:extLst>
      <p:ext uri="{BB962C8B-B14F-4D97-AF65-F5344CB8AC3E}">
        <p14:creationId xmlns:p14="http://schemas.microsoft.com/office/powerpoint/2010/main" val="3516403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p:cNvGrpSpPr/>
          <p:nvPr/>
        </p:nvGrpSpPr>
        <p:grpSpPr>
          <a:xfrm>
            <a:off x="5542208" y="1044284"/>
            <a:ext cx="5534589" cy="3028099"/>
            <a:chOff x="4156656" y="783213"/>
            <a:chExt cx="4150942" cy="2271074"/>
          </a:xfrm>
        </p:grpSpPr>
        <p:sp>
          <p:nvSpPr>
            <p:cNvPr id="71" name="Rectangle 70"/>
            <p:cNvSpPr>
              <a:spLocks noChangeAspect="1"/>
            </p:cNvSpPr>
            <p:nvPr/>
          </p:nvSpPr>
          <p:spPr>
            <a:xfrm>
              <a:off x="6781013" y="1592582"/>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Release or beta?</a:t>
              </a:r>
            </a:p>
          </p:txBody>
        </p:sp>
        <p:cxnSp>
          <p:nvCxnSpPr>
            <p:cNvPr id="35" name="Straight Arrow Connector 34"/>
            <p:cNvCxnSpPr>
              <a:endCxn id="33" idx="2"/>
            </p:cNvCxnSpPr>
            <p:nvPr/>
          </p:nvCxnSpPr>
          <p:spPr>
            <a:xfrm flipV="1">
              <a:off x="4156656" y="1933945"/>
              <a:ext cx="1124868" cy="858956"/>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8" idx="0"/>
              <a:endCxn id="33" idx="2"/>
            </p:cNvCxnSpPr>
            <p:nvPr/>
          </p:nvCxnSpPr>
          <p:spPr>
            <a:xfrm flipV="1">
              <a:off x="5251802" y="1933945"/>
              <a:ext cx="29722" cy="665519"/>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3" name="Rectangle 32"/>
            <p:cNvSpPr>
              <a:spLocks noChangeAspect="1"/>
            </p:cNvSpPr>
            <p:nvPr/>
          </p:nvSpPr>
          <p:spPr>
            <a:xfrm>
              <a:off x="4826040" y="1490080"/>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Release or beta?</a:t>
              </a:r>
            </a:p>
          </p:txBody>
        </p:sp>
        <p:sp>
          <p:nvSpPr>
            <p:cNvPr id="41" name="Rectangle 40"/>
            <p:cNvSpPr>
              <a:spLocks noChangeAspect="1"/>
            </p:cNvSpPr>
            <p:nvPr/>
          </p:nvSpPr>
          <p:spPr>
            <a:xfrm>
              <a:off x="6139174" y="78321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Enterprise</a:t>
              </a:r>
              <a:r>
                <a:rPr lang="en-US" sz="1333">
                  <a:solidFill>
                    <a:schemeClr val="accent6"/>
                  </a:solidFill>
                </a:rPr>
                <a:t> </a:t>
              </a:r>
              <a:r>
                <a:rPr lang="en-US" sz="1333">
                  <a:solidFill>
                    <a:srgbClr val="002060"/>
                  </a:solidFill>
                </a:rPr>
                <a:t>or</a:t>
              </a:r>
              <a:r>
                <a:rPr lang="en-US" sz="1333">
                  <a:solidFill>
                    <a:schemeClr val="accent6"/>
                  </a:solidFill>
                </a:rPr>
                <a:t> </a:t>
              </a:r>
              <a:r>
                <a:rPr lang="en-US" sz="1333">
                  <a:solidFill>
                    <a:srgbClr val="002060"/>
                  </a:solidFill>
                </a:rPr>
                <a:t>App Store?</a:t>
              </a:r>
            </a:p>
          </p:txBody>
        </p:sp>
        <p:cxnSp>
          <p:nvCxnSpPr>
            <p:cNvPr id="46" name="Straight Arrow Connector 45"/>
            <p:cNvCxnSpPr>
              <a:endCxn id="33" idx="3"/>
            </p:cNvCxnSpPr>
            <p:nvPr/>
          </p:nvCxnSpPr>
          <p:spPr>
            <a:xfrm flipH="1">
              <a:off x="5737008" y="1246278"/>
              <a:ext cx="787169" cy="4657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76" idx="0"/>
            </p:cNvCxnSpPr>
            <p:nvPr/>
          </p:nvCxnSpPr>
          <p:spPr>
            <a:xfrm flipH="1">
              <a:off x="6491924" y="2087467"/>
              <a:ext cx="293644" cy="344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71" idx="0"/>
            </p:cNvCxnSpPr>
            <p:nvPr/>
          </p:nvCxnSpPr>
          <p:spPr>
            <a:xfrm>
              <a:off x="6654578" y="1233725"/>
              <a:ext cx="581919" cy="3588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7342168" y="2039553"/>
              <a:ext cx="310700" cy="2841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 name="Rectangle 96"/>
            <p:cNvSpPr>
              <a:spLocks noChangeAspect="1"/>
            </p:cNvSpPr>
            <p:nvPr/>
          </p:nvSpPr>
          <p:spPr>
            <a:xfrm>
              <a:off x="7396630" y="2332467"/>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In App Store?</a:t>
              </a:r>
            </a:p>
          </p:txBody>
        </p:sp>
        <p:cxnSp>
          <p:nvCxnSpPr>
            <p:cNvPr id="123" name="Straight Arrow Connector 122"/>
            <p:cNvCxnSpPr/>
            <p:nvPr/>
          </p:nvCxnSpPr>
          <p:spPr>
            <a:xfrm flipV="1">
              <a:off x="7881010" y="2796255"/>
              <a:ext cx="33014" cy="258032"/>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flipV="1">
              <a:off x="7946997" y="2792056"/>
              <a:ext cx="325942" cy="251269"/>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609599" y="301657"/>
            <a:ext cx="11239500" cy="527019"/>
          </a:xfrm>
        </p:spPr>
        <p:txBody>
          <a:bodyPr vert="horz" lIns="121920" tIns="60960" rIns="121920" bIns="60960" rtlCol="0" anchor="ctr">
            <a:noAutofit/>
          </a:bodyPr>
          <a:lstStyle/>
          <a:p>
            <a:r>
              <a:rPr lang="en-US"/>
              <a:t>Deployment</a:t>
            </a:r>
          </a:p>
        </p:txBody>
      </p:sp>
      <p:grpSp>
        <p:nvGrpSpPr>
          <p:cNvPr id="147" name="Group 146"/>
          <p:cNvGrpSpPr/>
          <p:nvPr/>
        </p:nvGrpSpPr>
        <p:grpSpPr>
          <a:xfrm>
            <a:off x="4755757" y="3242020"/>
            <a:ext cx="7344872" cy="3082987"/>
            <a:chOff x="3566818" y="2431515"/>
            <a:chExt cx="5508654" cy="2312240"/>
          </a:xfrm>
        </p:grpSpPr>
        <p:grpSp>
          <p:nvGrpSpPr>
            <p:cNvPr id="23" name="Group 22"/>
            <p:cNvGrpSpPr/>
            <p:nvPr/>
          </p:nvGrpSpPr>
          <p:grpSpPr>
            <a:xfrm>
              <a:off x="3566818" y="2796254"/>
              <a:ext cx="914140" cy="1818951"/>
              <a:chOff x="3915072" y="2377807"/>
              <a:chExt cx="914140" cy="1818951"/>
            </a:xfrm>
          </p:grpSpPr>
          <p:sp>
            <p:nvSpPr>
              <p:cNvPr id="37" name="Rectangle 36"/>
              <p:cNvSpPr>
                <a:spLocks noChangeAspect="1"/>
              </p:cNvSpPr>
              <p:nvPr/>
            </p:nvSpPr>
            <p:spPr>
              <a:xfrm>
                <a:off x="3915072" y="2377807"/>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App Store</a:t>
                </a:r>
              </a:p>
            </p:txBody>
          </p:sp>
          <p:sp>
            <p:nvSpPr>
              <p:cNvPr id="42" name="Rectangle 41"/>
              <p:cNvSpPr>
                <a:spLocks noChangeAspect="1"/>
              </p:cNvSpPr>
              <p:nvPr/>
            </p:nvSpPr>
            <p:spPr>
              <a:xfrm>
                <a:off x="3915072" y="2835989"/>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HockeyApp</a:t>
                </a:r>
              </a:p>
            </p:txBody>
          </p:sp>
          <p:sp>
            <p:nvSpPr>
              <p:cNvPr id="43" name="Rectangle 42"/>
              <p:cNvSpPr>
                <a:spLocks noChangeAspect="1"/>
              </p:cNvSpPr>
              <p:nvPr/>
            </p:nvSpPr>
            <p:spPr>
              <a:xfrm>
                <a:off x="3915073" y="3294444"/>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MOM</a:t>
                </a:r>
              </a:p>
            </p:txBody>
          </p:sp>
          <p:sp>
            <p:nvSpPr>
              <p:cNvPr id="49" name="Rectangle 48"/>
              <p:cNvSpPr>
                <a:spLocks noChangeAspect="1"/>
              </p:cNvSpPr>
              <p:nvPr/>
            </p:nvSpPr>
            <p:spPr>
              <a:xfrm>
                <a:off x="3918244" y="3752897"/>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grpSp>
        <p:grpSp>
          <p:nvGrpSpPr>
            <p:cNvPr id="81" name="Group 80"/>
            <p:cNvGrpSpPr/>
            <p:nvPr/>
          </p:nvGrpSpPr>
          <p:grpSpPr>
            <a:xfrm>
              <a:off x="6036440" y="2431515"/>
              <a:ext cx="910968" cy="2312240"/>
              <a:chOff x="6885322" y="2129432"/>
              <a:chExt cx="910968" cy="2312240"/>
            </a:xfrm>
          </p:grpSpPr>
          <p:sp>
            <p:nvSpPr>
              <p:cNvPr id="76" name="Rectangle 75"/>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iOS App Store</a:t>
                </a:r>
              </a:p>
            </p:txBody>
          </p:sp>
          <p:sp>
            <p:nvSpPr>
              <p:cNvPr id="78" name="Rectangle 77"/>
              <p:cNvSpPr>
                <a:spLocks noChangeAspect="1"/>
              </p:cNvSpPr>
              <p:nvPr/>
            </p:nvSpPr>
            <p:spPr>
              <a:xfrm>
                <a:off x="6885322" y="259610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Google Play</a:t>
                </a:r>
              </a:p>
            </p:txBody>
          </p:sp>
          <p:sp>
            <p:nvSpPr>
              <p:cNvPr id="84" name="Rectangle 83"/>
              <p:cNvSpPr>
                <a:spLocks noChangeAspect="1"/>
              </p:cNvSpPr>
              <p:nvPr/>
            </p:nvSpPr>
            <p:spPr>
              <a:xfrm>
                <a:off x="6885322" y="3069100"/>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MSFT Store</a:t>
                </a:r>
              </a:p>
            </p:txBody>
          </p:sp>
          <p:sp>
            <p:nvSpPr>
              <p:cNvPr id="85" name="Rectangle 84"/>
              <p:cNvSpPr>
                <a:spLocks noChangeAspect="1"/>
              </p:cNvSpPr>
              <p:nvPr/>
            </p:nvSpPr>
            <p:spPr>
              <a:xfrm>
                <a:off x="6885322" y="3532054"/>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Amazon App Store</a:t>
                </a:r>
              </a:p>
            </p:txBody>
          </p:sp>
          <p:sp>
            <p:nvSpPr>
              <p:cNvPr id="86" name="Rectangle 85"/>
              <p:cNvSpPr>
                <a:spLocks noChangeAspect="1"/>
              </p:cNvSpPr>
              <p:nvPr/>
            </p:nvSpPr>
            <p:spPr>
              <a:xfrm>
                <a:off x="6885322" y="3997807"/>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grpSp>
        <p:sp>
          <p:nvSpPr>
            <p:cNvPr id="38" name="Rectangle 37"/>
            <p:cNvSpPr>
              <a:spLocks noChangeAspect="1"/>
            </p:cNvSpPr>
            <p:nvPr/>
          </p:nvSpPr>
          <p:spPr>
            <a:xfrm>
              <a:off x="4796318" y="2599464"/>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HockeyApp</a:t>
              </a:r>
            </a:p>
          </p:txBody>
        </p:sp>
        <p:sp>
          <p:nvSpPr>
            <p:cNvPr id="50" name="Rectangle 49"/>
            <p:cNvSpPr>
              <a:spLocks noChangeAspect="1"/>
            </p:cNvSpPr>
            <p:nvPr/>
          </p:nvSpPr>
          <p:spPr>
            <a:xfrm>
              <a:off x="4790964" y="3061583"/>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sp>
          <p:nvSpPr>
            <p:cNvPr id="56" name="Rectangle 55"/>
            <p:cNvSpPr>
              <a:spLocks noChangeAspect="1"/>
            </p:cNvSpPr>
            <p:nvPr/>
          </p:nvSpPr>
          <p:spPr>
            <a:xfrm>
              <a:off x="4794722" y="352355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Other(s)</a:t>
              </a:r>
            </a:p>
          </p:txBody>
        </p:sp>
        <p:grpSp>
          <p:nvGrpSpPr>
            <p:cNvPr id="70" name="Group 69"/>
            <p:cNvGrpSpPr/>
            <p:nvPr/>
          </p:nvGrpSpPr>
          <p:grpSpPr>
            <a:xfrm>
              <a:off x="7146549" y="3042290"/>
              <a:ext cx="910968" cy="1390829"/>
              <a:chOff x="6885322" y="2129432"/>
              <a:chExt cx="910968" cy="1390829"/>
            </a:xfrm>
          </p:grpSpPr>
          <p:sp>
            <p:nvSpPr>
              <p:cNvPr id="74" name="Rectangle 73"/>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iOS App Store</a:t>
                </a:r>
              </a:p>
            </p:txBody>
          </p:sp>
          <p:sp>
            <p:nvSpPr>
              <p:cNvPr id="75" name="Rectangle 74"/>
              <p:cNvSpPr>
                <a:spLocks noChangeAspect="1"/>
              </p:cNvSpPr>
              <p:nvPr/>
            </p:nvSpPr>
            <p:spPr>
              <a:xfrm>
                <a:off x="6885322" y="2603399"/>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Google Play</a:t>
                </a:r>
              </a:p>
            </p:txBody>
          </p:sp>
          <p:sp>
            <p:nvSpPr>
              <p:cNvPr id="79" name="Rectangle 78"/>
              <p:cNvSpPr>
                <a:spLocks noChangeAspect="1"/>
              </p:cNvSpPr>
              <p:nvPr/>
            </p:nvSpPr>
            <p:spPr>
              <a:xfrm>
                <a:off x="6885322" y="3076396"/>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MSFT Store phone only</a:t>
                </a:r>
              </a:p>
            </p:txBody>
          </p:sp>
        </p:grpSp>
        <p:grpSp>
          <p:nvGrpSpPr>
            <p:cNvPr id="90" name="Group 89"/>
            <p:cNvGrpSpPr/>
            <p:nvPr/>
          </p:nvGrpSpPr>
          <p:grpSpPr>
            <a:xfrm>
              <a:off x="8164504" y="3050070"/>
              <a:ext cx="910968" cy="1390829"/>
              <a:chOff x="6885322" y="2129432"/>
              <a:chExt cx="910968" cy="1390829"/>
            </a:xfrm>
          </p:grpSpPr>
          <p:sp>
            <p:nvSpPr>
              <p:cNvPr id="93" name="Rectangle 92"/>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HockeyApp</a:t>
                </a:r>
              </a:p>
            </p:txBody>
          </p:sp>
          <p:sp>
            <p:nvSpPr>
              <p:cNvPr id="94" name="Rectangle 93"/>
              <p:cNvSpPr>
                <a:spLocks noChangeAspect="1"/>
              </p:cNvSpPr>
              <p:nvPr/>
            </p:nvSpPr>
            <p:spPr>
              <a:xfrm>
                <a:off x="6885322" y="2603399"/>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sp>
            <p:nvSpPr>
              <p:cNvPr id="95" name="Rectangle 94"/>
              <p:cNvSpPr>
                <a:spLocks noChangeAspect="1"/>
              </p:cNvSpPr>
              <p:nvPr/>
            </p:nvSpPr>
            <p:spPr>
              <a:xfrm>
                <a:off x="6885322" y="3076396"/>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Other(s)</a:t>
                </a:r>
              </a:p>
            </p:txBody>
          </p:sp>
        </p:grpSp>
      </p:grpSp>
      <p:grpSp>
        <p:nvGrpSpPr>
          <p:cNvPr id="141" name="Group 140"/>
          <p:cNvGrpSpPr/>
          <p:nvPr/>
        </p:nvGrpSpPr>
        <p:grpSpPr>
          <a:xfrm>
            <a:off x="5542209" y="1761335"/>
            <a:ext cx="5985473" cy="2231359"/>
            <a:chOff x="4156656" y="1321001"/>
            <a:chExt cx="4489105" cy="1673519"/>
          </a:xfrm>
        </p:grpSpPr>
        <p:sp>
          <p:nvSpPr>
            <p:cNvPr id="12" name="TextBox 11"/>
            <p:cNvSpPr txBox="1"/>
            <p:nvPr/>
          </p:nvSpPr>
          <p:spPr>
            <a:xfrm>
              <a:off x="5871717" y="135343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Enterprise</a:t>
              </a:r>
            </a:p>
          </p:txBody>
        </p:sp>
        <p:sp>
          <p:nvSpPr>
            <p:cNvPr id="51" name="TextBox 50"/>
            <p:cNvSpPr txBox="1"/>
            <p:nvPr/>
          </p:nvSpPr>
          <p:spPr>
            <a:xfrm>
              <a:off x="6723267" y="132100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App Store</a:t>
              </a:r>
            </a:p>
          </p:txBody>
        </p:sp>
        <p:sp>
          <p:nvSpPr>
            <p:cNvPr id="91" name="TextBox 90"/>
            <p:cNvSpPr txBox="1"/>
            <p:nvPr/>
          </p:nvSpPr>
          <p:spPr>
            <a:xfrm>
              <a:off x="4156656" y="2442745"/>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Release</a:t>
              </a:r>
            </a:p>
          </p:txBody>
        </p:sp>
        <p:sp>
          <p:nvSpPr>
            <p:cNvPr id="98" name="TextBox 97"/>
            <p:cNvSpPr txBox="1"/>
            <p:nvPr/>
          </p:nvSpPr>
          <p:spPr>
            <a:xfrm>
              <a:off x="4960626" y="2252300"/>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Beta</a:t>
              </a:r>
            </a:p>
          </p:txBody>
        </p:sp>
        <p:sp>
          <p:nvSpPr>
            <p:cNvPr id="69" name="TextBox 68"/>
            <p:cNvSpPr txBox="1"/>
            <p:nvPr/>
          </p:nvSpPr>
          <p:spPr>
            <a:xfrm>
              <a:off x="6449603" y="2167823"/>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Release</a:t>
              </a:r>
            </a:p>
          </p:txBody>
        </p:sp>
        <p:sp>
          <p:nvSpPr>
            <p:cNvPr id="92" name="TextBox 91"/>
            <p:cNvSpPr txBox="1"/>
            <p:nvPr/>
          </p:nvSpPr>
          <p:spPr>
            <a:xfrm>
              <a:off x="7179407" y="211380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Beta</a:t>
              </a:r>
            </a:p>
          </p:txBody>
        </p:sp>
        <p:sp>
          <p:nvSpPr>
            <p:cNvPr id="99" name="TextBox 98"/>
            <p:cNvSpPr txBox="1"/>
            <p:nvPr/>
          </p:nvSpPr>
          <p:spPr>
            <a:xfrm>
              <a:off x="7319317" y="2856021"/>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Yes</a:t>
              </a:r>
            </a:p>
          </p:txBody>
        </p:sp>
        <p:sp>
          <p:nvSpPr>
            <p:cNvPr id="100" name="TextBox 99"/>
            <p:cNvSpPr txBox="1"/>
            <p:nvPr/>
          </p:nvSpPr>
          <p:spPr>
            <a:xfrm>
              <a:off x="8097121" y="2843528"/>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No</a:t>
              </a:r>
            </a:p>
          </p:txBody>
        </p:sp>
      </p:grpSp>
      <p:grpSp>
        <p:nvGrpSpPr>
          <p:cNvPr id="143" name="Group 142"/>
          <p:cNvGrpSpPr/>
          <p:nvPr/>
        </p:nvGrpSpPr>
        <p:grpSpPr>
          <a:xfrm>
            <a:off x="9766913" y="20735"/>
            <a:ext cx="2221049" cy="535413"/>
            <a:chOff x="7325184" y="44735"/>
            <a:chExt cx="1665787" cy="401560"/>
          </a:xfrm>
        </p:grpSpPr>
        <p:sp>
          <p:nvSpPr>
            <p:cNvPr id="131" name="TextBox 130"/>
            <p:cNvSpPr txBox="1"/>
            <p:nvPr/>
          </p:nvSpPr>
          <p:spPr>
            <a:xfrm>
              <a:off x="7977092" y="107015"/>
              <a:ext cx="1013879" cy="276999"/>
            </a:xfrm>
            <a:prstGeom prst="rect">
              <a:avLst/>
            </a:prstGeom>
            <a:solidFill>
              <a:schemeClr val="bg1"/>
            </a:solidFill>
            <a:ln>
              <a:solidFill>
                <a:srgbClr val="FF0000"/>
              </a:solidFill>
            </a:ln>
          </p:spPr>
          <p:txBody>
            <a:bodyPr wrap="square" lIns="121920" tIns="0" rIns="0" bIns="0" rtlCol="0">
              <a:spAutoFit/>
            </a:bodyPr>
            <a:lstStyle>
              <a:defPPr>
                <a:defRPr lang="en-US"/>
              </a:defPPr>
              <a:lvl1pPr algn="ctr">
                <a:defRPr sz="900">
                  <a:solidFill>
                    <a:srgbClr val="FF0000"/>
                  </a:solidFill>
                </a:defRPr>
              </a:lvl1pPr>
            </a:lstStyle>
            <a:p>
              <a:pPr algn="l"/>
              <a:r>
                <a:rPr lang="en-US" sz="2400"/>
                <a:t>Decision</a:t>
              </a:r>
            </a:p>
          </p:txBody>
        </p:sp>
        <p:sp>
          <p:nvSpPr>
            <p:cNvPr id="134" name="Equal 133"/>
            <p:cNvSpPr/>
            <p:nvPr/>
          </p:nvSpPr>
          <p:spPr>
            <a:xfrm>
              <a:off x="7325184" y="44735"/>
              <a:ext cx="589166" cy="401560"/>
            </a:xfrm>
            <a:prstGeom prst="mathEqual">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grpSp>
      <p:grpSp>
        <p:nvGrpSpPr>
          <p:cNvPr id="144" name="Group 143"/>
          <p:cNvGrpSpPr/>
          <p:nvPr/>
        </p:nvGrpSpPr>
        <p:grpSpPr>
          <a:xfrm>
            <a:off x="9763013" y="515995"/>
            <a:ext cx="2332616" cy="1533995"/>
            <a:chOff x="7322260" y="438460"/>
            <a:chExt cx="1749462" cy="1150496"/>
          </a:xfrm>
        </p:grpSpPr>
        <p:sp>
          <p:nvSpPr>
            <p:cNvPr id="132" name="Oval 131"/>
            <p:cNvSpPr>
              <a:spLocks noChangeAspect="1"/>
            </p:cNvSpPr>
            <p:nvPr/>
          </p:nvSpPr>
          <p:spPr>
            <a:xfrm>
              <a:off x="7896342" y="438460"/>
              <a:ext cx="1175380" cy="1150496"/>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Action</a:t>
              </a:r>
            </a:p>
          </p:txBody>
        </p:sp>
        <p:sp>
          <p:nvSpPr>
            <p:cNvPr id="135" name="Equal 134"/>
            <p:cNvSpPr/>
            <p:nvPr/>
          </p:nvSpPr>
          <p:spPr>
            <a:xfrm>
              <a:off x="7322260" y="754589"/>
              <a:ext cx="589166" cy="401560"/>
            </a:xfrm>
            <a:prstGeom prst="mathEqual">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grpSp>
      <p:grpSp>
        <p:nvGrpSpPr>
          <p:cNvPr id="142" name="Group 141"/>
          <p:cNvGrpSpPr/>
          <p:nvPr/>
        </p:nvGrpSpPr>
        <p:grpSpPr>
          <a:xfrm>
            <a:off x="4797626" y="3598183"/>
            <a:ext cx="6271653" cy="2561950"/>
            <a:chOff x="3598219" y="2698637"/>
            <a:chExt cx="4703740" cy="1921462"/>
          </a:xfrm>
        </p:grpSpPr>
        <p:grpSp>
          <p:nvGrpSpPr>
            <p:cNvPr id="67" name="Group 66"/>
            <p:cNvGrpSpPr/>
            <p:nvPr/>
          </p:nvGrpSpPr>
          <p:grpSpPr>
            <a:xfrm>
              <a:off x="3598219" y="3071102"/>
              <a:ext cx="102759" cy="1441091"/>
              <a:chOff x="3586778" y="2953703"/>
              <a:chExt cx="102759" cy="1441091"/>
            </a:xfrm>
          </p:grpSpPr>
          <p:sp>
            <p:nvSpPr>
              <p:cNvPr id="64" name="Oval 63"/>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1" name="Oval 100"/>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3" name="Oval 102"/>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6" name="Oval 105"/>
              <p:cNvSpPr>
                <a:spLocks noChangeAspect="1"/>
              </p:cNvSpPr>
              <p:nvPr/>
            </p:nvSpPr>
            <p:spPr>
              <a:xfrm>
                <a:off x="3586778" y="4294210"/>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07" name="Group 106"/>
            <p:cNvGrpSpPr/>
            <p:nvPr/>
          </p:nvGrpSpPr>
          <p:grpSpPr>
            <a:xfrm>
              <a:off x="6072530" y="2698637"/>
              <a:ext cx="102759" cy="1492163"/>
              <a:chOff x="3586778" y="2953703"/>
              <a:chExt cx="102759" cy="1492163"/>
            </a:xfrm>
          </p:grpSpPr>
          <p:sp>
            <p:nvSpPr>
              <p:cNvPr id="108" name="Oval 107"/>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9" name="Oval 108"/>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0" name="Oval 109"/>
              <p:cNvSpPr>
                <a:spLocks noChangeAspect="1"/>
              </p:cNvSpPr>
              <p:nvPr/>
            </p:nvSpPr>
            <p:spPr>
              <a:xfrm>
                <a:off x="3586778" y="388682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1" name="Oval 110"/>
              <p:cNvSpPr>
                <a:spLocks noChangeAspect="1"/>
              </p:cNvSpPr>
              <p:nvPr/>
            </p:nvSpPr>
            <p:spPr>
              <a:xfrm>
                <a:off x="3586778" y="4345282"/>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13" name="Group 112"/>
            <p:cNvGrpSpPr/>
            <p:nvPr/>
          </p:nvGrpSpPr>
          <p:grpSpPr>
            <a:xfrm>
              <a:off x="7167532" y="3356643"/>
              <a:ext cx="102759" cy="997230"/>
              <a:chOff x="3586778" y="2953703"/>
              <a:chExt cx="102759" cy="997230"/>
            </a:xfrm>
          </p:grpSpPr>
          <p:sp>
            <p:nvSpPr>
              <p:cNvPr id="115" name="Oval 114"/>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6" name="Oval 115"/>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7" name="Oval 116"/>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19" name="Group 118"/>
            <p:cNvGrpSpPr/>
            <p:nvPr/>
          </p:nvGrpSpPr>
          <p:grpSpPr>
            <a:xfrm>
              <a:off x="8199200" y="3344749"/>
              <a:ext cx="102759" cy="997230"/>
              <a:chOff x="3586778" y="2953703"/>
              <a:chExt cx="102759" cy="997230"/>
            </a:xfrm>
          </p:grpSpPr>
          <p:sp>
            <p:nvSpPr>
              <p:cNvPr id="120" name="Oval 119"/>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1" name="Oval 120"/>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2" name="Oval 121"/>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26" name="Oval 125"/>
            <p:cNvSpPr>
              <a:spLocks noChangeAspect="1"/>
            </p:cNvSpPr>
            <p:nvPr/>
          </p:nvSpPr>
          <p:spPr>
            <a:xfrm>
              <a:off x="6069256" y="4519515"/>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7" name="Group 136"/>
            <p:cNvGrpSpPr/>
            <p:nvPr/>
          </p:nvGrpSpPr>
          <p:grpSpPr>
            <a:xfrm>
              <a:off x="4827220" y="2896426"/>
              <a:ext cx="102759" cy="997230"/>
              <a:chOff x="3586778" y="2953703"/>
              <a:chExt cx="102759" cy="997230"/>
            </a:xfrm>
          </p:grpSpPr>
          <p:sp>
            <p:nvSpPr>
              <p:cNvPr id="138" name="Oval 137"/>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9" name="Oval 138"/>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0" name="Oval 139"/>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sp>
        <p:nvSpPr>
          <p:cNvPr id="4" name="Content Placeholder 3"/>
          <p:cNvSpPr>
            <a:spLocks noGrp="1"/>
          </p:cNvSpPr>
          <p:nvPr>
            <p:ph idx="1"/>
          </p:nvPr>
        </p:nvSpPr>
        <p:spPr>
          <a:xfrm>
            <a:off x="609600" y="1341121"/>
            <a:ext cx="4514909" cy="4398719"/>
          </a:xfrm>
        </p:spPr>
        <p:txBody>
          <a:bodyPr>
            <a:normAutofit/>
          </a:bodyPr>
          <a:lstStyle/>
          <a:p>
            <a:pPr marL="0" indent="0">
              <a:buNone/>
            </a:pPr>
            <a:r>
              <a:rPr lang="en-US" dirty="0">
                <a:latin typeface="Calibri Light" panose="020F0302020204030204" pitchFamily="34" charset="0"/>
              </a:rPr>
              <a:t>The idea of deployment is simple, but with each decision, actions need to be accounted for related to:</a:t>
            </a:r>
          </a:p>
          <a:p>
            <a:r>
              <a:rPr lang="en-US" dirty="0">
                <a:latin typeface="Calibri Light" panose="020F0302020204030204" pitchFamily="34" charset="0"/>
              </a:rPr>
              <a:t>Provisioning</a:t>
            </a:r>
          </a:p>
          <a:p>
            <a:r>
              <a:rPr lang="en-US" dirty="0">
                <a:latin typeface="Calibri Light" panose="020F0302020204030204" pitchFamily="34" charset="0"/>
              </a:rPr>
              <a:t>Certificates</a:t>
            </a:r>
          </a:p>
          <a:p>
            <a:r>
              <a:rPr lang="en-US" dirty="0">
                <a:latin typeface="Calibri Light" panose="020F0302020204030204" pitchFamily="34" charset="0"/>
              </a:rPr>
              <a:t>DRM</a:t>
            </a:r>
          </a:p>
          <a:p>
            <a:r>
              <a:rPr lang="en-US" dirty="0">
                <a:latin typeface="Calibri Light" panose="020F0302020204030204" pitchFamily="34" charset="0"/>
              </a:rPr>
              <a:t>Security</a:t>
            </a:r>
          </a:p>
          <a:p>
            <a:r>
              <a:rPr lang="en-US" dirty="0">
                <a:latin typeface="Calibri Light" panose="020F0302020204030204" pitchFamily="34" charset="0"/>
              </a:rPr>
              <a:t>etc.</a:t>
            </a:r>
            <a:endParaRPr lang="en-US" dirty="0"/>
          </a:p>
        </p:txBody>
      </p:sp>
    </p:spTree>
    <p:extLst>
      <p:ext uri="{BB962C8B-B14F-4D97-AF65-F5344CB8AC3E}">
        <p14:creationId xmlns:p14="http://schemas.microsoft.com/office/powerpoint/2010/main" val="12174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500"/>
                                        <p:tgtEl>
                                          <p:spTgt spid="142"/>
                                        </p:tgtEl>
                                      </p:cBhvr>
                                    </p:animEffect>
                                  </p:childTnLst>
                                </p:cTn>
                              </p:par>
                              <p:par>
                                <p:cTn id="17" presetID="10"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par>
                                <p:cTn id="20" presetID="10" presetClass="entr" presetSubtype="0" fill="hold"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continuous delivery</a:t>
            </a:r>
            <a:endParaRPr lang="en-US">
              <a:solidFill>
                <a:schemeClr val="tx1"/>
              </a:solidFill>
            </a:endParaRPr>
          </a:p>
        </p:txBody>
      </p:sp>
      <p:sp>
        <p:nvSpPr>
          <p:cNvPr id="3" name="Content Placeholder 2"/>
          <p:cNvSpPr>
            <a:spLocks noGrp="1"/>
          </p:cNvSpPr>
          <p:nvPr>
            <p:ph idx="1"/>
          </p:nvPr>
        </p:nvSpPr>
        <p:spPr>
          <a:xfrm>
            <a:off x="609600" y="1338990"/>
            <a:ext cx="10972800" cy="4844665"/>
          </a:xfrm>
        </p:spPr>
        <p:txBody>
          <a:bodyPr>
            <a:normAutofit/>
          </a:bodyPr>
          <a:lstStyle/>
          <a:p>
            <a:r>
              <a:rPr lang="en-US" dirty="0"/>
              <a:t>One click deploys to multiple environments</a:t>
            </a:r>
          </a:p>
          <a:p>
            <a:r>
              <a:rPr lang="en-US" dirty="0"/>
              <a:t>Configurable through the CI server, which offloads the work from engineers</a:t>
            </a:r>
          </a:p>
          <a:p>
            <a:r>
              <a:rPr lang="en-US" dirty="0"/>
              <a:t>Testing</a:t>
            </a:r>
          </a:p>
          <a:p>
            <a:r>
              <a:rPr lang="en-US" dirty="0"/>
              <a:t>CI solutions offer steps for deploying to specific platforms, but requires configuration</a:t>
            </a:r>
          </a:p>
          <a:p>
            <a:pPr lvl="1"/>
            <a:r>
              <a:rPr lang="en-US" dirty="0"/>
              <a:t>Provisioning profiles</a:t>
            </a:r>
          </a:p>
          <a:p>
            <a:pPr lvl="1"/>
            <a:r>
              <a:rPr lang="en-US" dirty="0"/>
              <a:t>Certificates</a:t>
            </a:r>
          </a:p>
          <a:p>
            <a:pPr lvl="1"/>
            <a:r>
              <a:rPr lang="en-US" dirty="0"/>
              <a:t>etc.</a:t>
            </a:r>
          </a:p>
          <a:p>
            <a:r>
              <a:rPr lang="en-US" dirty="0"/>
              <a:t>Fast lane for iOS end-to-end automation</a:t>
            </a:r>
          </a:p>
          <a:p>
            <a:pPr lvl="1"/>
            <a:r>
              <a:rPr lang="en-US" dirty="0">
                <a:hlinkClick r:id="rId3"/>
              </a:rPr>
              <a:t>https://fastlane.tools</a:t>
            </a:r>
            <a:endParaRPr lang="en-US" dirty="0"/>
          </a:p>
          <a:p>
            <a:r>
              <a:rPr lang="en-US" dirty="0"/>
              <a:t>Informing the business</a:t>
            </a:r>
          </a:p>
          <a:p>
            <a:pPr lvl="1"/>
            <a:endParaRPr lang="en-US" dirty="0"/>
          </a:p>
        </p:txBody>
      </p:sp>
    </p:spTree>
    <p:extLst>
      <p:ext uri="{BB962C8B-B14F-4D97-AF65-F5344CB8AC3E}">
        <p14:creationId xmlns:p14="http://schemas.microsoft.com/office/powerpoint/2010/main" val="1967783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Continuous delivery</a:t>
            </a:r>
            <a:endParaRPr lang="en-US">
              <a:solidFill>
                <a:schemeClr val="tx1"/>
              </a:solidFill>
            </a:endParaRPr>
          </a:p>
        </p:txBody>
      </p:sp>
      <p:sp>
        <p:nvSpPr>
          <p:cNvPr id="4" name="Rectangle: Rounded Corners 3"/>
          <p:cNvSpPr/>
          <p:nvPr/>
        </p:nvSpPr>
        <p:spPr>
          <a:xfrm>
            <a:off x="668288"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Source code</a:t>
            </a:r>
            <a:r>
              <a:rPr lang="en-US" sz="1600">
                <a:solidFill>
                  <a:schemeClr val="tx1"/>
                </a:solidFill>
              </a:rPr>
              <a:t> </a:t>
            </a:r>
          </a:p>
        </p:txBody>
      </p:sp>
      <p:sp>
        <p:nvSpPr>
          <p:cNvPr id="5" name="Rectangle: Rounded Corners 4"/>
          <p:cNvSpPr/>
          <p:nvPr/>
        </p:nvSpPr>
        <p:spPr>
          <a:xfrm>
            <a:off x="2905856"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Version control </a:t>
            </a:r>
          </a:p>
        </p:txBody>
      </p:sp>
      <p:sp>
        <p:nvSpPr>
          <p:cNvPr id="6" name="Rectangle: Rounded Corners 5"/>
          <p:cNvSpPr/>
          <p:nvPr/>
        </p:nvSpPr>
        <p:spPr>
          <a:xfrm>
            <a:off x="5143424"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Build server</a:t>
            </a:r>
          </a:p>
        </p:txBody>
      </p:sp>
      <p:sp>
        <p:nvSpPr>
          <p:cNvPr id="8" name="Rectangle: Rounded Corners 7"/>
          <p:cNvSpPr/>
          <p:nvPr/>
        </p:nvSpPr>
        <p:spPr>
          <a:xfrm>
            <a:off x="9599186"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Deploy</a:t>
            </a:r>
            <a:endParaRPr lang="en-US" sz="1400"/>
          </a:p>
        </p:txBody>
      </p:sp>
      <p:pic>
        <p:nvPicPr>
          <p:cNvPr id="9" name="Picture 8"/>
          <p:cNvPicPr>
            <a:picLocks noChangeAspect="1"/>
          </p:cNvPicPr>
          <p:nvPr/>
        </p:nvPicPr>
        <p:blipFill>
          <a:blip r:embed="rId3"/>
          <a:stretch>
            <a:fillRect/>
          </a:stretch>
        </p:blipFill>
        <p:spPr>
          <a:xfrm>
            <a:off x="1142923" y="2140703"/>
            <a:ext cx="635229" cy="635608"/>
          </a:xfrm>
          <a:prstGeom prst="rect">
            <a:avLst/>
          </a:prstGeom>
        </p:spPr>
      </p:pic>
      <p:pic>
        <p:nvPicPr>
          <p:cNvPr id="10" name="Picture 9"/>
          <p:cNvPicPr>
            <a:picLocks noChangeAspect="1"/>
          </p:cNvPicPr>
          <p:nvPr/>
        </p:nvPicPr>
        <p:blipFill>
          <a:blip r:embed="rId4"/>
          <a:stretch>
            <a:fillRect/>
          </a:stretch>
        </p:blipFill>
        <p:spPr>
          <a:xfrm>
            <a:off x="3370804" y="2131016"/>
            <a:ext cx="646173" cy="646547"/>
          </a:xfrm>
          <a:prstGeom prst="rect">
            <a:avLst/>
          </a:prstGeom>
        </p:spPr>
      </p:pic>
      <p:pic>
        <p:nvPicPr>
          <p:cNvPr id="11" name="Picture 10"/>
          <p:cNvPicPr>
            <a:picLocks noChangeAspect="1"/>
          </p:cNvPicPr>
          <p:nvPr/>
        </p:nvPicPr>
        <p:blipFill>
          <a:blip r:embed="rId5"/>
          <a:stretch>
            <a:fillRect/>
          </a:stretch>
        </p:blipFill>
        <p:spPr>
          <a:xfrm>
            <a:off x="5608372" y="2140703"/>
            <a:ext cx="635229" cy="641031"/>
          </a:xfrm>
          <a:prstGeom prst="rect">
            <a:avLst/>
          </a:prstGeom>
        </p:spPr>
      </p:pic>
      <p:sp>
        <p:nvSpPr>
          <p:cNvPr id="13" name="Rectangle: Rounded Corners 12"/>
          <p:cNvSpPr/>
          <p:nvPr/>
        </p:nvSpPr>
        <p:spPr>
          <a:xfrm>
            <a:off x="7371305"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Testing</a:t>
            </a:r>
            <a:endParaRPr lang="en-US" sz="1400"/>
          </a:p>
        </p:txBody>
      </p:sp>
      <p:pic>
        <p:nvPicPr>
          <p:cNvPr id="14" name="Picture 13"/>
          <p:cNvPicPr>
            <a:picLocks noChangeAspect="1"/>
          </p:cNvPicPr>
          <p:nvPr/>
        </p:nvPicPr>
        <p:blipFill>
          <a:blip r:embed="rId6"/>
          <a:stretch>
            <a:fillRect/>
          </a:stretch>
        </p:blipFill>
        <p:spPr>
          <a:xfrm>
            <a:off x="7826567" y="2140703"/>
            <a:ext cx="668061" cy="668421"/>
          </a:xfrm>
          <a:prstGeom prst="rect">
            <a:avLst/>
          </a:prstGeom>
        </p:spPr>
      </p:pic>
      <p:sp>
        <p:nvSpPr>
          <p:cNvPr id="16" name="Arrow: Right 15"/>
          <p:cNvSpPr/>
          <p:nvPr/>
        </p:nvSpPr>
        <p:spPr>
          <a:xfrm>
            <a:off x="2402161"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Arrow: Right 16"/>
          <p:cNvSpPr/>
          <p:nvPr/>
        </p:nvSpPr>
        <p:spPr>
          <a:xfrm>
            <a:off x="4639729"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Arrow: Right 17"/>
          <p:cNvSpPr/>
          <p:nvPr/>
        </p:nvSpPr>
        <p:spPr>
          <a:xfrm>
            <a:off x="9076118" y="2411923"/>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Arrow: Right 18"/>
          <p:cNvSpPr/>
          <p:nvPr/>
        </p:nvSpPr>
        <p:spPr>
          <a:xfrm>
            <a:off x="6857924"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Rounded Corners 24"/>
          <p:cNvSpPr/>
          <p:nvPr/>
        </p:nvSpPr>
        <p:spPr>
          <a:xfrm>
            <a:off x="9599186"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Users</a:t>
            </a:r>
            <a:endParaRPr lang="en-US" sz="1400"/>
          </a:p>
        </p:txBody>
      </p:sp>
      <p:pic>
        <p:nvPicPr>
          <p:cNvPr id="26" name="Picture 25"/>
          <p:cNvPicPr>
            <a:picLocks noChangeAspect="1"/>
          </p:cNvPicPr>
          <p:nvPr/>
        </p:nvPicPr>
        <p:blipFill>
          <a:blip r:embed="rId7"/>
          <a:stretch>
            <a:fillRect/>
          </a:stretch>
        </p:blipFill>
        <p:spPr>
          <a:xfrm>
            <a:off x="10080541" y="3952067"/>
            <a:ext cx="631659" cy="631519"/>
          </a:xfrm>
          <a:prstGeom prst="rect">
            <a:avLst/>
          </a:prstGeom>
        </p:spPr>
      </p:pic>
      <p:sp>
        <p:nvSpPr>
          <p:cNvPr id="27" name="Rectangle: Rounded Corners 26"/>
          <p:cNvSpPr/>
          <p:nvPr/>
        </p:nvSpPr>
        <p:spPr>
          <a:xfrm>
            <a:off x="7375909"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Bugs</a:t>
            </a:r>
            <a:endParaRPr lang="en-US" sz="1400"/>
          </a:p>
        </p:txBody>
      </p:sp>
      <p:pic>
        <p:nvPicPr>
          <p:cNvPr id="3" name="Picture 2"/>
          <p:cNvPicPr>
            <a:picLocks noChangeAspect="1"/>
          </p:cNvPicPr>
          <p:nvPr/>
        </p:nvPicPr>
        <p:blipFill>
          <a:blip r:embed="rId8"/>
          <a:stretch>
            <a:fillRect/>
          </a:stretch>
        </p:blipFill>
        <p:spPr>
          <a:xfrm>
            <a:off x="7836257" y="3952067"/>
            <a:ext cx="640048" cy="635576"/>
          </a:xfrm>
          <a:prstGeom prst="rect">
            <a:avLst/>
          </a:prstGeom>
        </p:spPr>
      </p:pic>
      <p:sp>
        <p:nvSpPr>
          <p:cNvPr id="23" name="Arrow: Right 22"/>
          <p:cNvSpPr/>
          <p:nvPr/>
        </p:nvSpPr>
        <p:spPr>
          <a:xfrm rot="5400000">
            <a:off x="10214481" y="3303076"/>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Rounded Corners 27"/>
          <p:cNvSpPr/>
          <p:nvPr/>
        </p:nvSpPr>
        <p:spPr>
          <a:xfrm>
            <a:off x="5143177"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Analytics</a:t>
            </a:r>
            <a:endParaRPr lang="en-US" sz="1400"/>
          </a:p>
        </p:txBody>
      </p:sp>
      <p:sp>
        <p:nvSpPr>
          <p:cNvPr id="29" name="Rectangle: Rounded Corners 28"/>
          <p:cNvSpPr/>
          <p:nvPr/>
        </p:nvSpPr>
        <p:spPr>
          <a:xfrm>
            <a:off x="2910456"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Feedback</a:t>
            </a:r>
            <a:endParaRPr lang="en-US" sz="1400"/>
          </a:p>
        </p:txBody>
      </p:sp>
      <p:pic>
        <p:nvPicPr>
          <p:cNvPr id="7" name="Picture 6"/>
          <p:cNvPicPr>
            <a:picLocks noChangeAspect="1"/>
          </p:cNvPicPr>
          <p:nvPr/>
        </p:nvPicPr>
        <p:blipFill>
          <a:blip r:embed="rId9"/>
          <a:stretch>
            <a:fillRect/>
          </a:stretch>
        </p:blipFill>
        <p:spPr>
          <a:xfrm>
            <a:off x="5618064" y="3961753"/>
            <a:ext cx="630357" cy="625816"/>
          </a:xfrm>
          <a:prstGeom prst="rect">
            <a:avLst/>
          </a:prstGeom>
        </p:spPr>
      </p:pic>
      <p:sp>
        <p:nvSpPr>
          <p:cNvPr id="31" name="Rectangle: Rounded Corners 30"/>
          <p:cNvSpPr/>
          <p:nvPr/>
        </p:nvSpPr>
        <p:spPr>
          <a:xfrm>
            <a:off x="668288" y="3855203"/>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Developer</a:t>
            </a:r>
            <a:endParaRPr lang="en-US" sz="1400"/>
          </a:p>
        </p:txBody>
      </p:sp>
      <p:pic>
        <p:nvPicPr>
          <p:cNvPr id="15" name="Picture 14"/>
          <p:cNvPicPr>
            <a:picLocks noChangeAspect="1"/>
          </p:cNvPicPr>
          <p:nvPr/>
        </p:nvPicPr>
        <p:blipFill>
          <a:blip r:embed="rId10"/>
          <a:stretch>
            <a:fillRect/>
          </a:stretch>
        </p:blipFill>
        <p:spPr>
          <a:xfrm>
            <a:off x="1142923" y="3991461"/>
            <a:ext cx="678815" cy="674617"/>
          </a:xfrm>
          <a:prstGeom prst="rect">
            <a:avLst/>
          </a:prstGeom>
        </p:spPr>
      </p:pic>
      <p:pic>
        <p:nvPicPr>
          <p:cNvPr id="20" name="Picture 19"/>
          <p:cNvPicPr>
            <a:picLocks noChangeAspect="1"/>
          </p:cNvPicPr>
          <p:nvPr/>
        </p:nvPicPr>
        <p:blipFill>
          <a:blip r:embed="rId11"/>
          <a:stretch>
            <a:fillRect/>
          </a:stretch>
        </p:blipFill>
        <p:spPr>
          <a:xfrm>
            <a:off x="3370804" y="3961753"/>
            <a:ext cx="727272" cy="723419"/>
          </a:xfrm>
          <a:prstGeom prst="rect">
            <a:avLst/>
          </a:prstGeom>
        </p:spPr>
      </p:pic>
      <p:sp>
        <p:nvSpPr>
          <p:cNvPr id="35" name="Arrow: Right 34"/>
          <p:cNvSpPr/>
          <p:nvPr/>
        </p:nvSpPr>
        <p:spPr>
          <a:xfrm rot="-5400000">
            <a:off x="1249782" y="3303076"/>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Arrow: Right 35"/>
          <p:cNvSpPr/>
          <p:nvPr/>
        </p:nvSpPr>
        <p:spPr>
          <a:xfrm flipH="1">
            <a:off x="2353703" y="4223288"/>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Arrow: Right 36"/>
          <p:cNvSpPr/>
          <p:nvPr/>
        </p:nvSpPr>
        <p:spPr>
          <a:xfrm flipH="1">
            <a:off x="4591330" y="4179028"/>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Arrow: Right 37"/>
          <p:cNvSpPr/>
          <p:nvPr/>
        </p:nvSpPr>
        <p:spPr>
          <a:xfrm flipH="1">
            <a:off x="6810161" y="4239720"/>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Arrow: Right 38"/>
          <p:cNvSpPr/>
          <p:nvPr/>
        </p:nvSpPr>
        <p:spPr>
          <a:xfrm flipH="1">
            <a:off x="9027660" y="4257190"/>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Picture 21"/>
          <p:cNvPicPr>
            <a:picLocks noChangeAspect="1"/>
          </p:cNvPicPr>
          <p:nvPr/>
        </p:nvPicPr>
        <p:blipFill>
          <a:blip r:embed="rId12"/>
          <a:stretch>
            <a:fillRect/>
          </a:stretch>
        </p:blipFill>
        <p:spPr>
          <a:xfrm>
            <a:off x="10003010" y="2043838"/>
            <a:ext cx="785421" cy="781981"/>
          </a:xfrm>
          <a:prstGeom prst="rect">
            <a:avLst/>
          </a:prstGeom>
        </p:spPr>
      </p:pic>
      <p:pic>
        <p:nvPicPr>
          <p:cNvPr id="12" name="Picture 11"/>
          <p:cNvPicPr>
            <a:picLocks noChangeAspect="1"/>
          </p:cNvPicPr>
          <p:nvPr/>
        </p:nvPicPr>
        <p:blipFill>
          <a:blip r:embed="rId13"/>
          <a:stretch>
            <a:fillRect/>
          </a:stretch>
        </p:blipFill>
        <p:spPr>
          <a:xfrm>
            <a:off x="2867500" y="5219538"/>
            <a:ext cx="1645920" cy="339919"/>
          </a:xfrm>
          <a:prstGeom prst="rect">
            <a:avLst/>
          </a:prstGeom>
        </p:spPr>
      </p:pic>
      <p:pic>
        <p:nvPicPr>
          <p:cNvPr id="44" name="Picture 43"/>
          <p:cNvPicPr>
            <a:picLocks noChangeAspect="1"/>
          </p:cNvPicPr>
          <p:nvPr/>
        </p:nvPicPr>
        <p:blipFill>
          <a:blip r:embed="rId13"/>
          <a:stretch>
            <a:fillRect/>
          </a:stretch>
        </p:blipFill>
        <p:spPr>
          <a:xfrm>
            <a:off x="9560830" y="1495214"/>
            <a:ext cx="1645920" cy="339919"/>
          </a:xfrm>
          <a:prstGeom prst="rect">
            <a:avLst/>
          </a:prstGeom>
        </p:spPr>
      </p:pic>
      <p:pic>
        <p:nvPicPr>
          <p:cNvPr id="45" name="Picture 44"/>
          <p:cNvPicPr>
            <a:picLocks noChangeAspect="1"/>
          </p:cNvPicPr>
          <p:nvPr/>
        </p:nvPicPr>
        <p:blipFill>
          <a:blip r:embed="rId13"/>
          <a:stretch>
            <a:fillRect/>
          </a:stretch>
        </p:blipFill>
        <p:spPr>
          <a:xfrm>
            <a:off x="7332296" y="5219538"/>
            <a:ext cx="1645920" cy="339919"/>
          </a:xfrm>
          <a:prstGeom prst="rect">
            <a:avLst/>
          </a:prstGeom>
        </p:spPr>
      </p:pic>
      <p:pic>
        <p:nvPicPr>
          <p:cNvPr id="46" name="Picture 45"/>
          <p:cNvPicPr>
            <a:picLocks noChangeAspect="1"/>
          </p:cNvPicPr>
          <p:nvPr/>
        </p:nvPicPr>
        <p:blipFill>
          <a:blip r:embed="rId13"/>
          <a:stretch>
            <a:fillRect/>
          </a:stretch>
        </p:blipFill>
        <p:spPr>
          <a:xfrm>
            <a:off x="5099898" y="5219538"/>
            <a:ext cx="1645920" cy="339919"/>
          </a:xfrm>
          <a:prstGeom prst="rect">
            <a:avLst/>
          </a:prstGeom>
        </p:spPr>
      </p:pic>
    </p:spTree>
    <p:extLst>
      <p:ext uri="{BB962C8B-B14F-4D97-AF65-F5344CB8AC3E}">
        <p14:creationId xmlns:p14="http://schemas.microsoft.com/office/powerpoint/2010/main" val="199854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Feedback</a:t>
            </a:r>
            <a:endParaRPr lang="en-US">
              <a:solidFill>
                <a:schemeClr val="tx1"/>
              </a:solidFill>
            </a:endParaRPr>
          </a:p>
        </p:txBody>
      </p:sp>
      <p:sp>
        <p:nvSpPr>
          <p:cNvPr id="4" name="Content Placeholder 3"/>
          <p:cNvSpPr>
            <a:spLocks noGrp="1"/>
          </p:cNvSpPr>
          <p:nvPr>
            <p:ph idx="1"/>
          </p:nvPr>
        </p:nvSpPr>
        <p:spPr>
          <a:xfrm>
            <a:off x="609600" y="1338990"/>
            <a:ext cx="5715573" cy="4398719"/>
          </a:xfrm>
        </p:spPr>
        <p:txBody>
          <a:bodyPr vert="horz" lIns="121920" tIns="60960" rIns="121920" bIns="60960" numCol="1" spcCol="0" rtlCol="0" anchor="t">
            <a:normAutofit/>
          </a:bodyPr>
          <a:lstStyle/>
          <a:p>
            <a:pPr marL="0" indent="0">
              <a:buNone/>
            </a:pPr>
            <a:r>
              <a:rPr lang="en-US" dirty="0"/>
              <a:t>Integration with several mediums to output CI operational results</a:t>
            </a:r>
          </a:p>
          <a:p>
            <a:pPr lvl="1"/>
            <a:r>
              <a:rPr lang="en-US" sz="2400" dirty="0"/>
              <a:t>Broken build notification</a:t>
            </a:r>
          </a:p>
          <a:p>
            <a:pPr lvl="1"/>
            <a:r>
              <a:rPr lang="en-US" sz="2400" dirty="0"/>
              <a:t>Performance metrics</a:t>
            </a:r>
          </a:p>
          <a:p>
            <a:pPr lvl="1"/>
            <a:r>
              <a:rPr lang="en-US" sz="2400" dirty="0"/>
              <a:t>Anything!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158" y="1960271"/>
            <a:ext cx="5647103" cy="3156935"/>
          </a:xfrm>
          <a:prstGeom prst="rect">
            <a:avLst/>
          </a:prstGeom>
        </p:spPr>
      </p:pic>
    </p:spTree>
    <p:extLst>
      <p:ext uri="{BB962C8B-B14F-4D97-AF65-F5344CB8AC3E}">
        <p14:creationId xmlns:p14="http://schemas.microsoft.com/office/powerpoint/2010/main" val="1071729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App Center</a:t>
            </a:r>
          </a:p>
        </p:txBody>
      </p:sp>
      <p:sp>
        <p:nvSpPr>
          <p:cNvPr id="3" name="Content Placeholder 2"/>
          <p:cNvSpPr>
            <a:spLocks noGrp="1"/>
          </p:cNvSpPr>
          <p:nvPr>
            <p:ph idx="1"/>
          </p:nvPr>
        </p:nvSpPr>
        <p:spPr>
          <a:xfrm>
            <a:off x="609601" y="1338991"/>
            <a:ext cx="4177084" cy="4398718"/>
          </a:xfrm>
        </p:spPr>
        <p:txBody>
          <a:bodyPr>
            <a:normAutofit lnSpcReduction="10000"/>
          </a:bodyPr>
          <a:lstStyle/>
          <a:p>
            <a:pPr marL="0" indent="0">
              <a:buNone/>
            </a:pPr>
            <a:r>
              <a:rPr lang="en-US" dirty="0"/>
              <a:t>Continuously build, test, release, and monitor apps for every platform.</a:t>
            </a:r>
          </a:p>
          <a:p>
            <a:r>
              <a:rPr lang="en-US" dirty="0"/>
              <a:t>VSTS, Test Cloud, HockeyApp, Azure Mobile Services in one place</a:t>
            </a:r>
          </a:p>
          <a:p>
            <a:r>
              <a:rPr lang="en-US" dirty="0"/>
              <a:t>Testing does not differ from Test Cloud</a:t>
            </a:r>
          </a:p>
          <a:p>
            <a:pPr lvl="1"/>
            <a:r>
              <a:rPr lang="en-US" dirty="0"/>
              <a:t>Push notifications and crash reporting features are still in preview</a:t>
            </a:r>
          </a:p>
        </p:txBody>
      </p:sp>
      <p:sp>
        <p:nvSpPr>
          <p:cNvPr id="8" name="TextBox 7"/>
          <p:cNvSpPr txBox="1"/>
          <p:nvPr/>
        </p:nvSpPr>
        <p:spPr>
          <a:xfrm>
            <a:off x="901240" y="5972264"/>
            <a:ext cx="8115300" cy="369332"/>
          </a:xfrm>
          <a:prstGeom prst="rect">
            <a:avLst/>
          </a:prstGeom>
          <a:noFill/>
        </p:spPr>
        <p:txBody>
          <a:bodyPr wrap="square" rtlCol="0">
            <a:spAutoFit/>
          </a:bodyPr>
          <a:lstStyle/>
          <a:p>
            <a:r>
              <a:rPr lang="en-US" dirty="0"/>
              <a:t>For more information, see: https://appcenter.ms/</a:t>
            </a:r>
          </a:p>
        </p:txBody>
      </p:sp>
      <p:pic>
        <p:nvPicPr>
          <p:cNvPr id="6" name="Picture 5"/>
          <p:cNvPicPr>
            <a:picLocks noChangeAspect="1"/>
          </p:cNvPicPr>
          <p:nvPr/>
        </p:nvPicPr>
        <p:blipFill>
          <a:blip r:embed="rId3"/>
          <a:stretch>
            <a:fillRect/>
          </a:stretch>
        </p:blipFill>
        <p:spPr>
          <a:xfrm>
            <a:off x="442622" y="5924855"/>
            <a:ext cx="457200" cy="458430"/>
          </a:xfrm>
          <a:prstGeom prst="rect">
            <a:avLst/>
          </a:prstGeom>
        </p:spPr>
      </p:pic>
      <p:pic>
        <p:nvPicPr>
          <p:cNvPr id="4" name="Picture 3">
            <a:extLst>
              <a:ext uri="{FF2B5EF4-FFF2-40B4-BE49-F238E27FC236}">
                <a16:creationId xmlns:a16="http://schemas.microsoft.com/office/drawing/2014/main" id="{88660F40-F21A-48FB-8CA7-F123E096F9A0}"/>
              </a:ext>
            </a:extLst>
          </p:cNvPr>
          <p:cNvPicPr>
            <a:picLocks noChangeAspect="1"/>
          </p:cNvPicPr>
          <p:nvPr/>
        </p:nvPicPr>
        <p:blipFill>
          <a:blip r:embed="rId4"/>
          <a:stretch>
            <a:fillRect/>
          </a:stretch>
        </p:blipFill>
        <p:spPr>
          <a:xfrm>
            <a:off x="4875175" y="1045798"/>
            <a:ext cx="6945905" cy="4661934"/>
          </a:xfrm>
          <a:prstGeom prst="rect">
            <a:avLst/>
          </a:prstGeom>
        </p:spPr>
      </p:pic>
    </p:spTree>
    <p:extLst>
      <p:ext uri="{BB962C8B-B14F-4D97-AF65-F5344CB8AC3E}">
        <p14:creationId xmlns:p14="http://schemas.microsoft.com/office/powerpoint/2010/main" val="967550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Continuous integration and source control offerings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2657" y="3644100"/>
            <a:ext cx="2435755" cy="1392947"/>
          </a:xfrm>
          <a:prstGeom prst="rect">
            <a:avLst/>
          </a:prstGeom>
        </p:spPr>
      </p:pic>
      <p:pic>
        <p:nvPicPr>
          <p:cNvPr id="5" name="Picture 4"/>
          <p:cNvPicPr>
            <a:picLocks noChangeAspect="1"/>
          </p:cNvPicPr>
          <p:nvPr/>
        </p:nvPicPr>
        <p:blipFill>
          <a:blip r:embed="rId4"/>
          <a:stretch>
            <a:fillRect/>
          </a:stretch>
        </p:blipFill>
        <p:spPr>
          <a:xfrm>
            <a:off x="4236373" y="4572394"/>
            <a:ext cx="1578639" cy="1577599"/>
          </a:xfrm>
          <a:prstGeom prst="rect">
            <a:avLst/>
          </a:prstGeom>
        </p:spPr>
      </p:pic>
      <p:pic>
        <p:nvPicPr>
          <p:cNvPr id="7" name="Picture 6"/>
          <p:cNvPicPr>
            <a:picLocks noChangeAspect="1"/>
          </p:cNvPicPr>
          <p:nvPr/>
        </p:nvPicPr>
        <p:blipFill>
          <a:blip r:embed="rId5"/>
          <a:stretch>
            <a:fillRect/>
          </a:stretch>
        </p:blipFill>
        <p:spPr>
          <a:xfrm>
            <a:off x="599018" y="2134803"/>
            <a:ext cx="2100215" cy="1277000"/>
          </a:xfrm>
          <a:prstGeom prst="rect">
            <a:avLst/>
          </a:prstGeom>
        </p:spPr>
      </p:pic>
      <p:pic>
        <p:nvPicPr>
          <p:cNvPr id="8" name="Picture 7"/>
          <p:cNvPicPr>
            <a:picLocks noChangeAspect="1"/>
          </p:cNvPicPr>
          <p:nvPr/>
        </p:nvPicPr>
        <p:blipFill>
          <a:blip r:embed="rId6"/>
          <a:stretch>
            <a:fillRect/>
          </a:stretch>
        </p:blipFill>
        <p:spPr>
          <a:xfrm>
            <a:off x="634931" y="5308563"/>
            <a:ext cx="2574360" cy="831887"/>
          </a:xfrm>
          <a:prstGeom prst="rect">
            <a:avLst/>
          </a:prstGeom>
        </p:spPr>
      </p:pic>
      <p:pic>
        <p:nvPicPr>
          <p:cNvPr id="6" name="Picture 5"/>
          <p:cNvPicPr>
            <a:picLocks noChangeAspect="1"/>
          </p:cNvPicPr>
          <p:nvPr/>
        </p:nvPicPr>
        <p:blipFill>
          <a:blip r:embed="rId7"/>
          <a:stretch>
            <a:fillRect/>
          </a:stretch>
        </p:blipFill>
        <p:spPr>
          <a:xfrm>
            <a:off x="3318455" y="2377252"/>
            <a:ext cx="2316879" cy="645080"/>
          </a:xfrm>
          <a:prstGeom prst="rect">
            <a:avLst/>
          </a:prstGeom>
        </p:spPr>
      </p:pic>
      <p:pic>
        <p:nvPicPr>
          <p:cNvPr id="9" name="Picture 8"/>
          <p:cNvPicPr>
            <a:picLocks noChangeAspect="1"/>
          </p:cNvPicPr>
          <p:nvPr/>
        </p:nvPicPr>
        <p:blipFill>
          <a:blip r:embed="rId8"/>
          <a:stretch>
            <a:fillRect/>
          </a:stretch>
        </p:blipFill>
        <p:spPr>
          <a:xfrm>
            <a:off x="6698064" y="2213209"/>
            <a:ext cx="1944233" cy="1946415"/>
          </a:xfrm>
          <a:prstGeom prst="rect">
            <a:avLst/>
          </a:prstGeom>
        </p:spPr>
      </p:pic>
      <p:pic>
        <p:nvPicPr>
          <p:cNvPr id="10" name="Picture 9"/>
          <p:cNvPicPr>
            <a:picLocks noChangeAspect="1"/>
          </p:cNvPicPr>
          <p:nvPr/>
        </p:nvPicPr>
        <p:blipFill>
          <a:blip r:embed="rId9"/>
          <a:stretch>
            <a:fillRect/>
          </a:stretch>
        </p:blipFill>
        <p:spPr>
          <a:xfrm>
            <a:off x="9033732" y="2164151"/>
            <a:ext cx="1720312" cy="1720491"/>
          </a:xfrm>
          <a:prstGeom prst="rect">
            <a:avLst/>
          </a:prstGeom>
        </p:spPr>
      </p:pic>
      <p:pic>
        <p:nvPicPr>
          <p:cNvPr id="11" name="Picture 10"/>
          <p:cNvPicPr>
            <a:picLocks noChangeAspect="1"/>
          </p:cNvPicPr>
          <p:nvPr/>
        </p:nvPicPr>
        <p:blipFill>
          <a:blip r:embed="rId10"/>
          <a:stretch>
            <a:fillRect/>
          </a:stretch>
        </p:blipFill>
        <p:spPr>
          <a:xfrm>
            <a:off x="6698063" y="4507245"/>
            <a:ext cx="2334843" cy="1166827"/>
          </a:xfrm>
          <a:prstGeom prst="rect">
            <a:avLst/>
          </a:prstGeom>
        </p:spPr>
      </p:pic>
      <p:pic>
        <p:nvPicPr>
          <p:cNvPr id="12" name="Picture 11"/>
          <p:cNvPicPr>
            <a:picLocks noChangeAspect="1"/>
          </p:cNvPicPr>
          <p:nvPr/>
        </p:nvPicPr>
        <p:blipFill>
          <a:blip r:embed="rId11"/>
          <a:stretch>
            <a:fillRect/>
          </a:stretch>
        </p:blipFill>
        <p:spPr>
          <a:xfrm>
            <a:off x="9672177" y="4400696"/>
            <a:ext cx="1733105" cy="1749297"/>
          </a:xfrm>
          <a:prstGeom prst="rect">
            <a:avLst/>
          </a:prstGeom>
        </p:spPr>
      </p:pic>
      <p:cxnSp>
        <p:nvCxnSpPr>
          <p:cNvPr id="15" name="Straight Connector 14"/>
          <p:cNvCxnSpPr/>
          <p:nvPr/>
        </p:nvCxnSpPr>
        <p:spPr>
          <a:xfrm flipH="1">
            <a:off x="6155595" y="1267021"/>
            <a:ext cx="23144" cy="5036955"/>
          </a:xfrm>
          <a:prstGeom prst="line">
            <a:avLst/>
          </a:prstGeom>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599017" y="1270001"/>
            <a:ext cx="5365715" cy="584775"/>
          </a:xfrm>
          <a:prstGeom prst="rect">
            <a:avLst/>
          </a:prstGeom>
          <a:noFill/>
        </p:spPr>
        <p:txBody>
          <a:bodyPr wrap="square" rtlCol="0" anchor="t">
            <a:spAutoFit/>
          </a:bodyPr>
          <a:lstStyle/>
          <a:p>
            <a:r>
              <a:rPr lang="en-US" sz="3200" b="1" u="sng">
                <a:latin typeface="Calibri Light" panose="020F0302020204030204" pitchFamily="34" charset="0"/>
                <a:cs typeface="Calibri Light" panose="020F0302020204030204" pitchFamily="34" charset="0"/>
              </a:rPr>
              <a:t>CI solutions</a:t>
            </a:r>
          </a:p>
        </p:txBody>
      </p:sp>
      <p:sp>
        <p:nvSpPr>
          <p:cNvPr id="18" name="TextBox 17"/>
          <p:cNvSpPr txBox="1"/>
          <p:nvPr/>
        </p:nvSpPr>
        <p:spPr>
          <a:xfrm>
            <a:off x="6426699" y="1267022"/>
            <a:ext cx="5215296" cy="584775"/>
          </a:xfrm>
          <a:prstGeom prst="rect">
            <a:avLst/>
          </a:prstGeom>
          <a:noFill/>
        </p:spPr>
        <p:txBody>
          <a:bodyPr wrap="square" rtlCol="0">
            <a:spAutoFit/>
          </a:bodyPr>
          <a:lstStyle/>
          <a:p>
            <a:r>
              <a:rPr lang="en-US" sz="3200" b="1" u="sng">
                <a:latin typeface="Calibri Light" panose="020F0302020204030204" pitchFamily="34" charset="0"/>
                <a:cs typeface="Calibri Light" panose="020F0302020204030204" pitchFamily="34" charset="0"/>
              </a:rPr>
              <a:t>Source</a:t>
            </a:r>
            <a:r>
              <a:rPr lang="en-US" sz="3200" b="1" u="sng"/>
              <a:t> </a:t>
            </a:r>
            <a:r>
              <a:rPr lang="en-US" sz="3200" b="1" u="sng">
                <a:latin typeface="Calibri Light" panose="020F0302020204030204" pitchFamily="34" charset="0"/>
                <a:cs typeface="Calibri Light" panose="020F0302020204030204" pitchFamily="34" charset="0"/>
              </a:rPr>
              <a:t>control</a:t>
            </a:r>
            <a:r>
              <a:rPr lang="en-US" sz="3200" b="1" u="sng"/>
              <a:t> </a:t>
            </a:r>
            <a:r>
              <a:rPr lang="en-US" sz="3200" b="1" u="sng">
                <a:latin typeface="Calibri Light" panose="020F0302020204030204" pitchFamily="34" charset="0"/>
                <a:cs typeface="Calibri Light" panose="020F0302020204030204" pitchFamily="34" charset="0"/>
              </a:rPr>
              <a:t>options</a:t>
            </a:r>
          </a:p>
        </p:txBody>
      </p:sp>
    </p:spTree>
    <p:extLst>
      <p:ext uri="{BB962C8B-B14F-4D97-AF65-F5344CB8AC3E}">
        <p14:creationId xmlns:p14="http://schemas.microsoft.com/office/powerpoint/2010/main" val="608512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Build your own agents</a:t>
            </a:r>
            <a:endParaRPr lang="en-US">
              <a:solidFill>
                <a:schemeClr val="tx1"/>
              </a:solidFill>
            </a:endParaRPr>
          </a:p>
        </p:txBody>
      </p:sp>
      <p:sp>
        <p:nvSpPr>
          <p:cNvPr id="3" name="Content Placeholder 2"/>
          <p:cNvSpPr>
            <a:spLocks noGrp="1"/>
          </p:cNvSpPr>
          <p:nvPr>
            <p:ph idx="1"/>
          </p:nvPr>
        </p:nvSpPr>
        <p:spPr/>
        <p:txBody>
          <a:bodyPr vert="horz" lIns="121920" tIns="60960" rIns="121920" bIns="60960" numCol="1" spcCol="0" rtlCol="0" anchor="t">
            <a:normAutofit/>
          </a:bodyPr>
          <a:lstStyle/>
          <a:p>
            <a:pPr defTabSz="1219170">
              <a:spcBef>
                <a:spcPts val="0"/>
              </a:spcBef>
              <a:defRPr/>
            </a:pPr>
            <a:r>
              <a:rPr lang="en-US" dirty="0" err="1"/>
              <a:t>macOS</a:t>
            </a:r>
            <a:r>
              <a:rPr lang="en-US" dirty="0"/>
              <a:t> for iOS builds</a:t>
            </a:r>
          </a:p>
          <a:p>
            <a:pPr defTabSz="1219170">
              <a:spcBef>
                <a:spcPts val="0"/>
              </a:spcBef>
              <a:defRPr/>
            </a:pPr>
            <a:r>
              <a:rPr lang="en-US" dirty="0" err="1"/>
              <a:t>macOS</a:t>
            </a:r>
            <a:r>
              <a:rPr lang="en-US" dirty="0"/>
              <a:t> or Windows for Android</a:t>
            </a:r>
          </a:p>
          <a:p>
            <a:pPr defTabSz="1219170">
              <a:spcBef>
                <a:spcPts val="0"/>
              </a:spcBef>
              <a:defRPr/>
            </a:pPr>
            <a:r>
              <a:rPr lang="en-US" dirty="0"/>
              <a:t>Windows for UWP</a:t>
            </a:r>
          </a:p>
          <a:p>
            <a:pPr defTabSz="1219170">
              <a:spcBef>
                <a:spcPts val="0"/>
              </a:spcBef>
              <a:defRPr/>
            </a:pPr>
            <a:r>
              <a:rPr lang="en-US" dirty="0"/>
              <a:t>Steps: </a:t>
            </a:r>
          </a:p>
          <a:p>
            <a:pPr lvl="1" defTabSz="1219170">
              <a:spcBef>
                <a:spcPts val="0"/>
              </a:spcBef>
              <a:defRPr/>
            </a:pPr>
            <a:r>
              <a:rPr lang="en-US" dirty="0"/>
              <a:t>Install platform SDK (i.e. </a:t>
            </a:r>
            <a:r>
              <a:rPr lang="en-US" dirty="0" err="1"/>
              <a:t>Xcode</a:t>
            </a:r>
            <a:r>
              <a:rPr lang="en-US" dirty="0"/>
              <a:t>, Google, etc.)</a:t>
            </a:r>
          </a:p>
          <a:p>
            <a:pPr lvl="1" defTabSz="1219170">
              <a:spcBef>
                <a:spcPts val="0"/>
              </a:spcBef>
              <a:defRPr/>
            </a:pPr>
            <a:r>
              <a:rPr lang="en-US" dirty="0"/>
              <a:t>Install Xamarin </a:t>
            </a:r>
          </a:p>
          <a:p>
            <a:pPr lvl="1" defTabSz="1219170">
              <a:spcBef>
                <a:spcPts val="0"/>
              </a:spcBef>
              <a:defRPr/>
            </a:pPr>
            <a:r>
              <a:rPr lang="en-US" dirty="0"/>
              <a:t>Install agent software for the CI server</a:t>
            </a:r>
          </a:p>
          <a:p>
            <a:pPr lvl="1" defTabSz="1219170">
              <a:spcBef>
                <a:spcPts val="0"/>
              </a:spcBef>
              <a:defRPr/>
            </a:pPr>
            <a:r>
              <a:rPr lang="en-US" dirty="0"/>
              <a:t>Install certificates</a:t>
            </a:r>
          </a:p>
          <a:p>
            <a:pPr lvl="1" defTabSz="1219170">
              <a:spcBef>
                <a:spcPts val="0"/>
              </a:spcBef>
              <a:defRPr/>
            </a:pPr>
            <a:r>
              <a:rPr lang="en-US" dirty="0"/>
              <a:t>Install provisioning profiles</a:t>
            </a:r>
          </a:p>
          <a:p>
            <a:pPr defTabSz="1219170">
              <a:lnSpc>
                <a:spcPct val="100000"/>
              </a:lnSpc>
              <a:spcBef>
                <a:spcPts val="0"/>
              </a:spcBef>
              <a:buSzTx/>
              <a:defRPr/>
            </a:pPr>
            <a:endParaRPr lang="en-US" dirty="0"/>
          </a:p>
        </p:txBody>
      </p:sp>
    </p:spTree>
    <p:extLst>
      <p:ext uri="{BB962C8B-B14F-4D97-AF65-F5344CB8AC3E}">
        <p14:creationId xmlns:p14="http://schemas.microsoft.com/office/powerpoint/2010/main" val="132001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Scripting build steps</a:t>
            </a:r>
          </a:p>
        </p:txBody>
      </p:sp>
      <p:sp>
        <p:nvSpPr>
          <p:cNvPr id="3" name="Content Placeholder 2"/>
          <p:cNvSpPr>
            <a:spLocks noGrp="1"/>
          </p:cNvSpPr>
          <p:nvPr>
            <p:ph idx="1"/>
          </p:nvPr>
        </p:nvSpPr>
        <p:spPr/>
        <p:txBody>
          <a:bodyPr/>
          <a:lstStyle/>
          <a:p>
            <a:r>
              <a:rPr lang="en-US"/>
              <a:t>You could sequence each build task</a:t>
            </a:r>
          </a:p>
          <a:p>
            <a:pPr lvl="1"/>
            <a:r>
              <a:rPr lang="en-US"/>
              <a:t>Compile</a:t>
            </a:r>
          </a:p>
          <a:p>
            <a:pPr lvl="1"/>
            <a:r>
              <a:rPr lang="en-US"/>
              <a:t>Package</a:t>
            </a:r>
          </a:p>
          <a:p>
            <a:pPr lvl="1"/>
            <a:r>
              <a:rPr lang="en-US"/>
              <a:t>Test</a:t>
            </a:r>
          </a:p>
          <a:p>
            <a:pPr lvl="1"/>
            <a:r>
              <a:rPr lang="en-US"/>
              <a:t>Upload to HockeyApp</a:t>
            </a:r>
          </a:p>
          <a:p>
            <a:pPr lvl="1"/>
            <a:r>
              <a:rPr lang="mr-IN"/>
              <a:t>…</a:t>
            </a:r>
            <a:endParaRPr lang="en-US"/>
          </a:p>
          <a:p>
            <a:r>
              <a:rPr lang="en-US"/>
              <a:t>Much better to have a build script</a:t>
            </a:r>
          </a:p>
          <a:p>
            <a:pPr lvl="1"/>
            <a:r>
              <a:rPr lang="en-US"/>
              <a:t>Runnable from anywhere</a:t>
            </a:r>
          </a:p>
          <a:p>
            <a:pPr lvl="1"/>
            <a:r>
              <a:rPr lang="en-US"/>
              <a:t>Easily reusable on different machines and different projects</a:t>
            </a:r>
          </a:p>
        </p:txBody>
      </p:sp>
    </p:spTree>
    <p:extLst>
      <p:ext uri="{BB962C8B-B14F-4D97-AF65-F5344CB8AC3E}">
        <p14:creationId xmlns:p14="http://schemas.microsoft.com/office/powerpoint/2010/main" val="426954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Example Cake script</a:t>
            </a:r>
            <a:endParaRPr lang="en-US">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1685" y="822463"/>
            <a:ext cx="1520715" cy="1520715"/>
          </a:xfrm>
          <a:prstGeom prst="rect">
            <a:avLst/>
          </a:prstGeom>
        </p:spPr>
      </p:pic>
      <p:sp>
        <p:nvSpPr>
          <p:cNvPr id="4" name="TextBox 3"/>
          <p:cNvSpPr txBox="1"/>
          <p:nvPr/>
        </p:nvSpPr>
        <p:spPr>
          <a:xfrm>
            <a:off x="609600" y="1061002"/>
            <a:ext cx="9110186" cy="5355312"/>
          </a:xfrm>
          <a:prstGeom prst="rect">
            <a:avLst/>
          </a:prstGeom>
          <a:noFill/>
        </p:spPr>
        <p:txBody>
          <a:bodyPr wrap="none" rtlCol="0">
            <a:spAutoFit/>
          </a:bodyPr>
          <a:lstStyle/>
          <a:p>
            <a:r>
              <a:rPr lang="en-US" err="1">
                <a:solidFill>
                  <a:srgbClr val="0000FF"/>
                </a:solidFill>
                <a:latin typeface="Menlo" charset="0"/>
              </a:rPr>
              <a:t>var</a:t>
            </a:r>
            <a:r>
              <a:rPr lang="en-US">
                <a:solidFill>
                  <a:srgbClr val="222222"/>
                </a:solidFill>
                <a:latin typeface="Menlo" charset="0"/>
              </a:rPr>
              <a:t> target = Argument</a:t>
            </a:r>
            <a:r>
              <a:rPr lang="en-US">
                <a:solidFill>
                  <a:srgbClr val="000000"/>
                </a:solidFill>
                <a:latin typeface="Menlo" charset="0"/>
              </a:rPr>
              <a:t>&lt;</a:t>
            </a:r>
            <a:r>
              <a:rPr lang="en-US">
                <a:solidFill>
                  <a:srgbClr val="0000FF"/>
                </a:solidFill>
                <a:latin typeface="Menlo" charset="0"/>
              </a:rPr>
              <a:t>string</a:t>
            </a:r>
            <a:r>
              <a:rPr lang="en-US">
                <a:solidFill>
                  <a:srgbClr val="000000"/>
                </a:solidFill>
                <a:latin typeface="Menlo" charset="0"/>
              </a:rPr>
              <a:t>&gt;(</a:t>
            </a:r>
            <a:r>
              <a:rPr lang="en-US">
                <a:solidFill>
                  <a:srgbClr val="A31515"/>
                </a:solidFill>
                <a:latin typeface="Menlo" charset="0"/>
              </a:rPr>
              <a:t>"target"</a:t>
            </a:r>
            <a:r>
              <a:rPr lang="en-US">
                <a:solidFill>
                  <a:srgbClr val="222222"/>
                </a:solidFill>
                <a:latin typeface="Menlo" charset="0"/>
              </a:rPr>
              <a:t>, </a:t>
            </a:r>
            <a:r>
              <a:rPr lang="en-US">
                <a:solidFill>
                  <a:srgbClr val="A31515"/>
                </a:solidFill>
                <a:latin typeface="Menlo" charset="0"/>
              </a:rPr>
              <a:t>"Default"</a:t>
            </a:r>
            <a:r>
              <a:rPr lang="en-US">
                <a:solidFill>
                  <a:srgbClr val="000000"/>
                </a:solidFill>
                <a:latin typeface="Menlo" charset="0"/>
              </a:rPr>
              <a:t>)</a:t>
            </a:r>
            <a:r>
              <a:rPr lang="en-US">
                <a:solidFill>
                  <a:srgbClr val="222222"/>
                </a:solidFill>
                <a:latin typeface="Menlo" charset="0"/>
              </a:rPr>
              <a:t>;</a:t>
            </a:r>
            <a:br>
              <a:rPr lang="en-US">
                <a:latin typeface="Menlo" charset="0"/>
              </a:rPr>
            </a:br>
            <a:br>
              <a:rPr lang="en-US">
                <a:latin typeface="Menlo" charset="0"/>
              </a:rPr>
            </a:br>
            <a:r>
              <a:rPr lang="en-US">
                <a:solidFill>
                  <a:srgbClr val="222222"/>
                </a:solidFill>
                <a:latin typeface="Menlo" charset="0"/>
              </a:rPr>
              <a:t>Task</a:t>
            </a:r>
            <a:r>
              <a:rPr lang="en-US">
                <a:solidFill>
                  <a:srgbClr val="000000"/>
                </a:solidFill>
                <a:latin typeface="Menlo" charset="0"/>
              </a:rPr>
              <a:t>(</a:t>
            </a:r>
            <a:r>
              <a:rPr lang="en-US">
                <a:solidFill>
                  <a:srgbClr val="A31515"/>
                </a:solidFill>
                <a:latin typeface="Menlo" charset="0"/>
              </a:rPr>
              <a:t>"Restore-</a:t>
            </a:r>
            <a:r>
              <a:rPr lang="en-US" err="1">
                <a:solidFill>
                  <a:srgbClr val="A31515"/>
                </a:solidFill>
                <a:latin typeface="Menlo" charset="0"/>
              </a:rPr>
              <a:t>NuGet</a:t>
            </a:r>
            <a:r>
              <a:rPr lang="en-US">
                <a:solidFill>
                  <a:srgbClr val="A31515"/>
                </a:solidFill>
                <a:latin typeface="Menlo" charset="0"/>
              </a:rPr>
              <a:t>-Packages"</a:t>
            </a:r>
            <a:r>
              <a:rPr lang="en-US">
                <a:solidFill>
                  <a:srgbClr val="000000"/>
                </a:solidFill>
                <a:latin typeface="Menlo" charset="0"/>
              </a:rPr>
              <a:t>)</a:t>
            </a:r>
            <a:br>
              <a:rPr lang="en-US">
                <a:latin typeface="Menlo" charset="0"/>
              </a:rPr>
            </a:br>
            <a:r>
              <a:rPr lang="en-US">
                <a:solidFill>
                  <a:srgbClr val="222222"/>
                </a:solidFill>
                <a:latin typeface="Menlo" charset="0"/>
              </a:rPr>
              <a:t>    .Does</a:t>
            </a:r>
            <a:r>
              <a:rPr lang="en-US">
                <a:solidFill>
                  <a:srgbClr val="000000"/>
                </a:solidFill>
                <a:latin typeface="Menlo" charset="0"/>
              </a:rPr>
              <a:t>(()</a:t>
            </a:r>
            <a:r>
              <a:rPr lang="en-US">
                <a:solidFill>
                  <a:srgbClr val="222222"/>
                </a:solidFill>
                <a:latin typeface="Menlo" charset="0"/>
              </a:rPr>
              <a:t> =</a:t>
            </a:r>
            <a:r>
              <a:rPr lang="en-US">
                <a:solidFill>
                  <a:srgbClr val="000000"/>
                </a:solidFill>
                <a:latin typeface="Menlo" charset="0"/>
              </a:rPr>
              <a:t>&gt;</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NuGetRestore</a:t>
            </a:r>
            <a:r>
              <a:rPr lang="en-US">
                <a:solidFill>
                  <a:srgbClr val="000000"/>
                </a:solidFill>
                <a:latin typeface="Menlo" charset="0"/>
              </a:rPr>
              <a:t>(</a:t>
            </a:r>
            <a:r>
              <a:rPr lang="en-US">
                <a:solidFill>
                  <a:srgbClr val="A31515"/>
                </a:solidFill>
                <a:latin typeface="Menlo" charset="0"/>
              </a:rPr>
              <a:t>"./MySolution.sln"</a:t>
            </a:r>
            <a:r>
              <a:rPr lang="en-US">
                <a:solidFill>
                  <a:srgbClr val="000000"/>
                </a:solidFill>
                <a:latin typeface="Menlo" charset="0"/>
              </a:rPr>
              <a:t>)</a:t>
            </a:r>
            <a:r>
              <a:rPr lang="en-US">
                <a:solidFill>
                  <a:srgbClr val="222222"/>
                </a:solidFill>
                <a:latin typeface="Menlo" charset="0"/>
              </a:rPr>
              <a:t>;</a:t>
            </a:r>
            <a:br>
              <a:rPr lang="en-US">
                <a:latin typeface="Menlo" charset="0"/>
              </a:rPr>
            </a:br>
            <a:r>
              <a:rPr lang="en-US">
                <a:solidFill>
                  <a:srgbClr val="000000"/>
                </a:solidFill>
                <a:latin typeface="Menlo" charset="0"/>
              </a:rPr>
              <a:t>})</a:t>
            </a:r>
            <a:r>
              <a:rPr lang="en-US">
                <a:solidFill>
                  <a:srgbClr val="222222"/>
                </a:solidFill>
                <a:latin typeface="Menlo" charset="0"/>
              </a:rPr>
              <a:t>;</a:t>
            </a:r>
            <a:br>
              <a:rPr lang="en-US">
                <a:latin typeface="Menlo" charset="0"/>
              </a:rPr>
            </a:br>
            <a:br>
              <a:rPr lang="en-US">
                <a:latin typeface="Menlo" charset="0"/>
              </a:rPr>
            </a:br>
            <a:r>
              <a:rPr lang="en-US">
                <a:solidFill>
                  <a:srgbClr val="222222"/>
                </a:solidFill>
                <a:latin typeface="Menlo" charset="0"/>
              </a:rPr>
              <a:t>Task</a:t>
            </a:r>
            <a:r>
              <a:rPr lang="en-US">
                <a:solidFill>
                  <a:srgbClr val="000000"/>
                </a:solidFill>
                <a:latin typeface="Menlo" charset="0"/>
              </a:rPr>
              <a:t>(</a:t>
            </a:r>
            <a:r>
              <a:rPr lang="en-US">
                <a:solidFill>
                  <a:srgbClr val="A31515"/>
                </a:solidFill>
                <a:latin typeface="Menlo" charset="0"/>
              </a:rPr>
              <a:t>"Build-iOS"</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IsDependentOn</a:t>
            </a:r>
            <a:r>
              <a:rPr lang="en-US">
                <a:solidFill>
                  <a:srgbClr val="000000"/>
                </a:solidFill>
                <a:latin typeface="Menlo" charset="0"/>
              </a:rPr>
              <a:t>(</a:t>
            </a:r>
            <a:r>
              <a:rPr lang="en-US">
                <a:solidFill>
                  <a:srgbClr val="A31515"/>
                </a:solidFill>
                <a:latin typeface="Menlo" charset="0"/>
              </a:rPr>
              <a:t>"Restore-</a:t>
            </a:r>
            <a:r>
              <a:rPr lang="en-US" err="1">
                <a:solidFill>
                  <a:srgbClr val="A31515"/>
                </a:solidFill>
                <a:latin typeface="Menlo" charset="0"/>
              </a:rPr>
              <a:t>NuGet</a:t>
            </a:r>
            <a:r>
              <a:rPr lang="en-US">
                <a:solidFill>
                  <a:srgbClr val="A31515"/>
                </a:solidFill>
                <a:latin typeface="Menlo" charset="0"/>
              </a:rPr>
              <a:t>-Packages"</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IsDependentOn</a:t>
            </a:r>
            <a:r>
              <a:rPr lang="en-US">
                <a:solidFill>
                  <a:srgbClr val="000000"/>
                </a:solidFill>
                <a:latin typeface="Menlo" charset="0"/>
              </a:rPr>
              <a:t>(</a:t>
            </a:r>
            <a:r>
              <a:rPr lang="en-US">
                <a:solidFill>
                  <a:srgbClr val="A31515"/>
                </a:solidFill>
                <a:latin typeface="Menlo" charset="0"/>
              </a:rPr>
              <a:t>"Clean-iOS"</a:t>
            </a:r>
            <a:r>
              <a:rPr lang="en-US">
                <a:solidFill>
                  <a:srgbClr val="000000"/>
                </a:solidFill>
                <a:latin typeface="Menlo" charset="0"/>
              </a:rPr>
              <a:t>)</a:t>
            </a:r>
            <a:br>
              <a:rPr lang="en-US">
                <a:latin typeface="Menlo" charset="0"/>
              </a:rPr>
            </a:br>
            <a:r>
              <a:rPr lang="en-US">
                <a:solidFill>
                  <a:srgbClr val="222222"/>
                </a:solidFill>
                <a:latin typeface="Menlo" charset="0"/>
              </a:rPr>
              <a:t>    .Does</a:t>
            </a:r>
            <a:r>
              <a:rPr lang="en-US">
                <a:solidFill>
                  <a:srgbClr val="000000"/>
                </a:solidFill>
                <a:latin typeface="Menlo" charset="0"/>
              </a:rPr>
              <a:t>(()</a:t>
            </a:r>
            <a:r>
              <a:rPr lang="en-US">
                <a:solidFill>
                  <a:srgbClr val="222222"/>
                </a:solidFill>
                <a:latin typeface="Menlo" charset="0"/>
              </a:rPr>
              <a:t> =</a:t>
            </a:r>
            <a:r>
              <a:rPr lang="en-US">
                <a:solidFill>
                  <a:srgbClr val="000000"/>
                </a:solidFill>
                <a:latin typeface="Menlo" charset="0"/>
              </a:rPr>
              <a:t>&gt;</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DotNetBuild</a:t>
            </a:r>
            <a:r>
              <a:rPr lang="en-US">
                <a:solidFill>
                  <a:srgbClr val="000000"/>
                </a:solidFill>
                <a:latin typeface="Menlo" charset="0"/>
              </a:rPr>
              <a:t>(</a:t>
            </a:r>
            <a:r>
              <a:rPr lang="en-US">
                <a:solidFill>
                  <a:srgbClr val="A31515"/>
                </a:solidFill>
                <a:latin typeface="Menlo" charset="0"/>
              </a:rPr>
              <a:t>"./</a:t>
            </a:r>
            <a:r>
              <a:rPr lang="en-US" err="1">
                <a:solidFill>
                  <a:srgbClr val="A31515"/>
                </a:solidFill>
                <a:latin typeface="Menlo" charset="0"/>
              </a:rPr>
              <a:t>MyProject.iOS</a:t>
            </a:r>
            <a:r>
              <a:rPr lang="en-US">
                <a:solidFill>
                  <a:srgbClr val="A31515"/>
                </a:solidFill>
                <a:latin typeface="Menlo" charset="0"/>
              </a:rPr>
              <a:t>/</a:t>
            </a:r>
            <a:r>
              <a:rPr lang="en-US" err="1">
                <a:solidFill>
                  <a:srgbClr val="A31515"/>
                </a:solidFill>
                <a:latin typeface="Menlo" charset="0"/>
              </a:rPr>
              <a:t>MyProject.csproj</a:t>
            </a:r>
            <a:r>
              <a:rPr lang="en-US">
                <a:solidFill>
                  <a:srgbClr val="A31515"/>
                </a:solidFill>
                <a:latin typeface="Menlo" charset="0"/>
              </a:rPr>
              <a:t>"</a:t>
            </a:r>
            <a:r>
              <a:rPr lang="en-US">
                <a:solidFill>
                  <a:srgbClr val="222222"/>
                </a:solidFill>
                <a:latin typeface="Menlo" charset="0"/>
              </a:rPr>
              <a:t>,</a:t>
            </a:r>
            <a:br>
              <a:rPr lang="en-US">
                <a:latin typeface="Menlo" charset="0"/>
              </a:rPr>
            </a:br>
            <a:r>
              <a:rPr lang="en-US">
                <a:solidFill>
                  <a:srgbClr val="222222"/>
                </a:solidFill>
                <a:latin typeface="Menlo" charset="0"/>
              </a:rPr>
              <a:t>        settings =</a:t>
            </a:r>
            <a:r>
              <a:rPr lang="en-US">
                <a:solidFill>
                  <a:srgbClr val="000000"/>
                </a:solidFill>
                <a:latin typeface="Menlo" charset="0"/>
              </a:rPr>
              <a:t>&gt;</a:t>
            </a:r>
            <a:r>
              <a:rPr lang="en-US">
                <a:solidFill>
                  <a:srgbClr val="222222"/>
                </a:solidFill>
                <a:latin typeface="Menlo" charset="0"/>
              </a:rPr>
              <a:t> settings</a:t>
            </a:r>
            <a:br>
              <a:rPr lang="en-US">
                <a:latin typeface="Menlo" charset="0"/>
              </a:rPr>
            </a:br>
            <a:r>
              <a:rPr lang="en-US">
                <a:solidFill>
                  <a:srgbClr val="222222"/>
                </a:solidFill>
                <a:latin typeface="Menlo" charset="0"/>
              </a:rPr>
              <a:t>            .</a:t>
            </a:r>
            <a:r>
              <a:rPr lang="en-US" err="1">
                <a:solidFill>
                  <a:srgbClr val="222222"/>
                </a:solidFill>
                <a:latin typeface="Menlo" charset="0"/>
              </a:rPr>
              <a:t>SetConfiguration</a:t>
            </a:r>
            <a:r>
              <a:rPr lang="en-US">
                <a:solidFill>
                  <a:srgbClr val="000000"/>
                </a:solidFill>
                <a:latin typeface="Menlo" charset="0"/>
              </a:rPr>
              <a:t>(</a:t>
            </a:r>
            <a:r>
              <a:rPr lang="en-US">
                <a:solidFill>
                  <a:srgbClr val="A31515"/>
                </a:solidFill>
                <a:latin typeface="Menlo" charset="0"/>
              </a:rPr>
              <a:t>"Release"</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WithProperty</a:t>
            </a:r>
            <a:r>
              <a:rPr lang="en-US">
                <a:solidFill>
                  <a:srgbClr val="000000"/>
                </a:solidFill>
                <a:latin typeface="Menlo" charset="0"/>
              </a:rPr>
              <a:t>(</a:t>
            </a:r>
            <a:r>
              <a:rPr lang="en-US">
                <a:solidFill>
                  <a:srgbClr val="A31515"/>
                </a:solidFill>
                <a:latin typeface="Menlo" charset="0"/>
              </a:rPr>
              <a:t>"Platform"</a:t>
            </a:r>
            <a:r>
              <a:rPr lang="en-US">
                <a:solidFill>
                  <a:srgbClr val="222222"/>
                </a:solidFill>
                <a:latin typeface="Menlo" charset="0"/>
              </a:rPr>
              <a:t>, </a:t>
            </a:r>
            <a:r>
              <a:rPr lang="en-US">
                <a:solidFill>
                  <a:srgbClr val="A31515"/>
                </a:solidFill>
                <a:latin typeface="Menlo" charset="0"/>
              </a:rPr>
              <a:t>"iPhone"</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err="1">
                <a:solidFill>
                  <a:srgbClr val="222222"/>
                </a:solidFill>
                <a:latin typeface="Menlo" charset="0"/>
              </a:rPr>
              <a:t>WithProperty</a:t>
            </a:r>
            <a:r>
              <a:rPr lang="en-US">
                <a:solidFill>
                  <a:srgbClr val="000000"/>
                </a:solidFill>
                <a:latin typeface="Menlo" charset="0"/>
              </a:rPr>
              <a:t>(</a:t>
            </a:r>
            <a:r>
              <a:rPr lang="en-US">
                <a:solidFill>
                  <a:srgbClr val="A31515"/>
                </a:solidFill>
                <a:latin typeface="Menlo" charset="0"/>
              </a:rPr>
              <a:t>"</a:t>
            </a:r>
            <a:r>
              <a:rPr lang="en-US" err="1">
                <a:solidFill>
                  <a:srgbClr val="A31515"/>
                </a:solidFill>
                <a:latin typeface="Menlo" charset="0"/>
              </a:rPr>
              <a:t>OutputPath</a:t>
            </a:r>
            <a:r>
              <a:rPr lang="en-US">
                <a:solidFill>
                  <a:srgbClr val="A31515"/>
                </a:solidFill>
                <a:latin typeface="Menlo" charset="0"/>
              </a:rPr>
              <a:t>"</a:t>
            </a:r>
            <a:r>
              <a:rPr lang="en-US">
                <a:solidFill>
                  <a:srgbClr val="222222"/>
                </a:solidFill>
                <a:latin typeface="Menlo" charset="0"/>
              </a:rPr>
              <a:t>, </a:t>
            </a:r>
            <a:r>
              <a:rPr lang="en-US">
                <a:solidFill>
                  <a:srgbClr val="A31515"/>
                </a:solidFill>
                <a:latin typeface="Menlo" charset="0"/>
              </a:rPr>
              <a:t>"bin/iPhone/Release/"</a:t>
            </a:r>
            <a:r>
              <a:rPr lang="en-US">
                <a:solidFill>
                  <a:srgbClr val="000000"/>
                </a:solidFill>
                <a:latin typeface="Menlo" charset="0"/>
              </a:rPr>
              <a:t>))</a:t>
            </a:r>
            <a:r>
              <a:rPr lang="en-US">
                <a:solidFill>
                  <a:srgbClr val="222222"/>
                </a:solidFill>
                <a:latin typeface="Menlo" charset="0"/>
              </a:rPr>
              <a:t>;</a:t>
            </a:r>
            <a:br>
              <a:rPr lang="en-US">
                <a:latin typeface="Menlo" charset="0"/>
              </a:rPr>
            </a:br>
            <a:r>
              <a:rPr lang="en-US">
                <a:solidFill>
                  <a:srgbClr val="000000"/>
                </a:solidFill>
                <a:latin typeface="Menlo" charset="0"/>
              </a:rPr>
              <a:t>})</a:t>
            </a:r>
            <a:r>
              <a:rPr lang="en-US">
                <a:solidFill>
                  <a:srgbClr val="222222"/>
                </a:solidFill>
                <a:latin typeface="Menlo" charset="0"/>
              </a:rPr>
              <a:t>;</a:t>
            </a:r>
            <a:r>
              <a:rPr lang="en-US"/>
              <a:t> </a:t>
            </a:r>
          </a:p>
        </p:txBody>
      </p:sp>
    </p:spTree>
    <p:extLst>
      <p:ext uri="{BB962C8B-B14F-4D97-AF65-F5344CB8AC3E}">
        <p14:creationId xmlns:p14="http://schemas.microsoft.com/office/powerpoint/2010/main" val="1154303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920" tIns="60960" rIns="121920" bIns="60960" rtlCol="0" anchor="ctr">
            <a:noAutofit/>
          </a:bodyPr>
          <a:lstStyle/>
          <a:p>
            <a:r>
              <a:rPr lang="en-US"/>
              <a:t>Build/CI</a:t>
            </a:r>
          </a:p>
        </p:txBody>
      </p:sp>
      <p:sp>
        <p:nvSpPr>
          <p:cNvPr id="4" name="Content Placeholder 3"/>
          <p:cNvSpPr>
            <a:spLocks noGrp="1"/>
          </p:cNvSpPr>
          <p:nvPr>
            <p:ph idx="1"/>
          </p:nvPr>
        </p:nvSpPr>
        <p:spPr/>
        <p:txBody>
          <a:bodyPr vert="horz" lIns="121920" tIns="60960" rIns="121920" bIns="60960" numCol="1" spcCol="0" rtlCol="0" anchor="t">
            <a:normAutofit fontScale="92500" lnSpcReduction="20000"/>
          </a:bodyPr>
          <a:lstStyle/>
          <a:p>
            <a:pPr marL="0" indent="0">
              <a:buNone/>
            </a:pPr>
            <a:r>
              <a:rPr lang="en-US" dirty="0"/>
              <a:t>Best Practices:</a:t>
            </a:r>
          </a:p>
          <a:p>
            <a:r>
              <a:rPr lang="en-US" dirty="0"/>
              <a:t>Use the build/CI server to inject keys and tokens to avoid having them in the source code control.</a:t>
            </a:r>
          </a:p>
          <a:p>
            <a:r>
              <a:rPr lang="en-US" dirty="0"/>
              <a:t>Only publish builds that have been generated by your build/CI server.</a:t>
            </a:r>
          </a:p>
          <a:p>
            <a:pPr marL="0" indent="0">
              <a:buNone/>
            </a:pPr>
            <a:endParaRPr lang="en-US" dirty="0"/>
          </a:p>
          <a:p>
            <a:pPr marL="0" indent="0">
              <a:buNone/>
            </a:pPr>
            <a:r>
              <a:rPr lang="en-US" dirty="0"/>
              <a:t>Common Pitfalls:</a:t>
            </a:r>
          </a:p>
          <a:p>
            <a:r>
              <a:rPr lang="en-US" dirty="0"/>
              <a:t>Provisioning profiles and/or certificates not installed on build agent.</a:t>
            </a:r>
          </a:p>
          <a:p>
            <a:r>
              <a:rPr lang="en-US" dirty="0"/>
              <a:t>Version of Xamarin on your build server different than on your development machine.</a:t>
            </a:r>
          </a:p>
          <a:p>
            <a:r>
              <a:rPr lang="en-US" dirty="0"/>
              <a:t>Android SDK on your build server out of date.</a:t>
            </a:r>
          </a:p>
          <a:p>
            <a:r>
              <a:rPr lang="en-US" dirty="0" err="1"/>
              <a:t>Xcode</a:t>
            </a:r>
            <a:r>
              <a:rPr lang="en-US" dirty="0"/>
              <a:t> out of date on your build server.</a:t>
            </a:r>
          </a:p>
          <a:p>
            <a:endParaRPr lang="en-US" dirty="0"/>
          </a:p>
          <a:p>
            <a:endParaRPr lang="en-US" dirty="0"/>
          </a:p>
          <a:p>
            <a:endParaRPr lang="en-US" dirty="0"/>
          </a:p>
        </p:txBody>
      </p:sp>
    </p:spTree>
    <p:extLst>
      <p:ext uri="{BB962C8B-B14F-4D97-AF65-F5344CB8AC3E}">
        <p14:creationId xmlns:p14="http://schemas.microsoft.com/office/powerpoint/2010/main" val="212290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phone-6-silver.png"/>
          <p:cNvPicPr>
            <a:picLocks noChangeAspect="1"/>
          </p:cNvPicPr>
          <p:nvPr/>
        </p:nvPicPr>
        <p:blipFill>
          <a:blip r:embed="rId3">
            <a:extLst/>
          </a:blip>
          <a:stretch>
            <a:fillRect/>
          </a:stretch>
        </p:blipFill>
        <p:spPr>
          <a:xfrm>
            <a:off x="4858076" y="948015"/>
            <a:ext cx="2478909" cy="4952117"/>
          </a:xfrm>
          <a:prstGeom prst="rect">
            <a:avLst/>
          </a:prstGeom>
          <a:ln w="12700">
            <a:miter lim="400000"/>
          </a:ln>
        </p:spPr>
      </p:pic>
      <p:sp>
        <p:nvSpPr>
          <p:cNvPr id="18" name="Shape 143"/>
          <p:cNvSpPr/>
          <p:nvPr/>
        </p:nvSpPr>
        <p:spPr>
          <a:xfrm>
            <a:off x="5024438" y="1524000"/>
            <a:ext cx="2143126" cy="3810001"/>
          </a:xfrm>
          <a:prstGeom prst="rect">
            <a:avLst/>
          </a:prstGeom>
          <a:solidFill>
            <a:srgbClr val="FFFFFF"/>
          </a:solidFill>
          <a:ln w="3175">
            <a:solidFill>
              <a:srgbClr val="A6AAA9"/>
            </a:solidFill>
            <a:miter lim="400000"/>
          </a:ln>
        </p:spPr>
        <p:txBody>
          <a:bodyPr lIns="19050" tIns="19050" rIns="19050" bIns="19050" anchor="ctr"/>
          <a:lstStyle/>
          <a:p>
            <a:pPr defTabSz="412735">
              <a:defRPr sz="2200">
                <a:solidFill>
                  <a:srgbClr val="FFFFFF"/>
                </a:solidFill>
              </a:defRPr>
            </a:pPr>
            <a:endParaRPr sz="1547"/>
          </a:p>
        </p:txBody>
      </p:sp>
      <p:pic>
        <p:nvPicPr>
          <p:cNvPr id="19" name="pasted-image.png"/>
          <p:cNvPicPr>
            <a:picLocks noChangeAspect="1"/>
          </p:cNvPicPr>
          <p:nvPr/>
        </p:nvPicPr>
        <p:blipFill>
          <a:blip r:embed="rId4">
            <a:extLst/>
          </a:blip>
          <a:stretch>
            <a:fillRect/>
          </a:stretch>
        </p:blipFill>
        <p:spPr>
          <a:xfrm>
            <a:off x="5027360" y="1524000"/>
            <a:ext cx="2142055" cy="3810001"/>
          </a:xfrm>
          <a:prstGeom prst="rect">
            <a:avLst/>
          </a:prstGeom>
          <a:ln w="12700">
            <a:miter lim="400000"/>
          </a:ln>
        </p:spPr>
      </p:pic>
      <p:pic>
        <p:nvPicPr>
          <p:cNvPr id="20" name="pasted-image.png"/>
          <p:cNvPicPr>
            <a:picLocks noChangeAspect="1"/>
          </p:cNvPicPr>
          <p:nvPr/>
        </p:nvPicPr>
        <p:blipFill>
          <a:blip r:embed="rId5">
            <a:extLst/>
          </a:blip>
          <a:stretch>
            <a:fillRect/>
          </a:stretch>
        </p:blipFill>
        <p:spPr>
          <a:xfrm>
            <a:off x="5029031" y="1524000"/>
            <a:ext cx="2142055" cy="3810001"/>
          </a:xfrm>
          <a:prstGeom prst="rect">
            <a:avLst/>
          </a:prstGeom>
          <a:ln w="12700">
            <a:miter lim="400000"/>
          </a:ln>
        </p:spPr>
      </p:pic>
      <p:pic>
        <p:nvPicPr>
          <p:cNvPr id="21" name="pasted-image.png"/>
          <p:cNvPicPr>
            <a:picLocks noChangeAspect="1"/>
          </p:cNvPicPr>
          <p:nvPr/>
        </p:nvPicPr>
        <p:blipFill>
          <a:blip r:embed="rId6">
            <a:extLst/>
          </a:blip>
          <a:stretch>
            <a:fillRect/>
          </a:stretch>
        </p:blipFill>
        <p:spPr>
          <a:xfrm>
            <a:off x="5034558" y="1523521"/>
            <a:ext cx="2142055" cy="3810001"/>
          </a:xfrm>
          <a:prstGeom prst="rect">
            <a:avLst/>
          </a:prstGeom>
          <a:ln w="12700">
            <a:miter lim="400000"/>
          </a:ln>
        </p:spPr>
      </p:pic>
      <p:pic>
        <p:nvPicPr>
          <p:cNvPr id="22" name="pasted-image.png"/>
          <p:cNvPicPr>
            <a:picLocks noChangeAspect="1"/>
          </p:cNvPicPr>
          <p:nvPr/>
        </p:nvPicPr>
        <p:blipFill>
          <a:blip r:embed="rId7">
            <a:extLst/>
          </a:blip>
          <a:srcRect/>
          <a:stretch>
            <a:fillRect/>
          </a:stretch>
        </p:blipFill>
        <p:spPr>
          <a:xfrm>
            <a:off x="5030926" y="1526813"/>
            <a:ext cx="2142055" cy="3810001"/>
          </a:xfrm>
          <a:prstGeom prst="rect">
            <a:avLst/>
          </a:prstGeom>
          <a:ln w="12700">
            <a:miter lim="400000"/>
          </a:ln>
        </p:spPr>
      </p:pic>
      <p:pic>
        <p:nvPicPr>
          <p:cNvPr id="23" name="pasted-image.png"/>
          <p:cNvPicPr>
            <a:picLocks noChangeAspect="1"/>
          </p:cNvPicPr>
          <p:nvPr/>
        </p:nvPicPr>
        <p:blipFill>
          <a:blip r:embed="rId8">
            <a:extLst/>
          </a:blip>
          <a:stretch>
            <a:fillRect/>
          </a:stretch>
        </p:blipFill>
        <p:spPr>
          <a:xfrm>
            <a:off x="5026827" y="1523706"/>
            <a:ext cx="2142055" cy="3810001"/>
          </a:xfrm>
          <a:prstGeom prst="rect">
            <a:avLst/>
          </a:prstGeom>
          <a:ln w="12700">
            <a:miter lim="400000"/>
          </a:ln>
        </p:spPr>
      </p:pic>
      <p:pic>
        <p:nvPicPr>
          <p:cNvPr id="24" name="pasted-image.png"/>
          <p:cNvPicPr>
            <a:picLocks noChangeAspect="1"/>
          </p:cNvPicPr>
          <p:nvPr/>
        </p:nvPicPr>
        <p:blipFill>
          <a:blip r:embed="rId9">
            <a:extLst/>
          </a:blip>
          <a:stretch>
            <a:fillRect/>
          </a:stretch>
        </p:blipFill>
        <p:spPr>
          <a:xfrm>
            <a:off x="5031301" y="1524000"/>
            <a:ext cx="2142055" cy="3810001"/>
          </a:xfrm>
          <a:prstGeom prst="rect">
            <a:avLst/>
          </a:prstGeom>
          <a:ln w="12700">
            <a:miter lim="400000"/>
          </a:ln>
        </p:spPr>
      </p:pic>
      <p:pic>
        <p:nvPicPr>
          <p:cNvPr id="25" name="pasted-image.png"/>
          <p:cNvPicPr>
            <a:picLocks noChangeAspect="1"/>
          </p:cNvPicPr>
          <p:nvPr/>
        </p:nvPicPr>
        <p:blipFill>
          <a:blip r:embed="rId10">
            <a:extLst/>
          </a:blip>
          <a:stretch>
            <a:fillRect/>
          </a:stretch>
        </p:blipFill>
        <p:spPr>
          <a:xfrm>
            <a:off x="5027660" y="1524000"/>
            <a:ext cx="2142055" cy="3810001"/>
          </a:xfrm>
          <a:prstGeom prst="rect">
            <a:avLst/>
          </a:prstGeom>
          <a:ln w="12700">
            <a:miter lim="400000"/>
          </a:ln>
        </p:spPr>
      </p:pic>
      <p:pic>
        <p:nvPicPr>
          <p:cNvPr id="26" name="pasted-image.png"/>
          <p:cNvPicPr>
            <a:picLocks noChangeAspect="1"/>
          </p:cNvPicPr>
          <p:nvPr/>
        </p:nvPicPr>
        <p:blipFill>
          <a:blip r:embed="rId11">
            <a:extLst/>
          </a:blip>
          <a:stretch>
            <a:fillRect/>
          </a:stretch>
        </p:blipFill>
        <p:spPr>
          <a:xfrm>
            <a:off x="5021166" y="1524000"/>
            <a:ext cx="2142055" cy="3810001"/>
          </a:xfrm>
          <a:prstGeom prst="rect">
            <a:avLst/>
          </a:prstGeom>
          <a:ln w="12700">
            <a:miter lim="400000"/>
          </a:ln>
        </p:spPr>
      </p:pic>
      <p:pic>
        <p:nvPicPr>
          <p:cNvPr id="27" name="pasted-image.png"/>
          <p:cNvPicPr>
            <a:picLocks noChangeAspect="1"/>
          </p:cNvPicPr>
          <p:nvPr/>
        </p:nvPicPr>
        <p:blipFill>
          <a:blip r:embed="rId12">
            <a:extLst/>
          </a:blip>
          <a:stretch>
            <a:fillRect/>
          </a:stretch>
        </p:blipFill>
        <p:spPr>
          <a:xfrm>
            <a:off x="5022303" y="1524000"/>
            <a:ext cx="2142055" cy="3810001"/>
          </a:xfrm>
          <a:prstGeom prst="rect">
            <a:avLst/>
          </a:prstGeom>
          <a:ln w="12700">
            <a:miter lim="400000"/>
          </a:ln>
        </p:spPr>
      </p:pic>
      <p:pic>
        <p:nvPicPr>
          <p:cNvPr id="28" name="pasted-image.png"/>
          <p:cNvPicPr>
            <a:picLocks noChangeAspect="1"/>
          </p:cNvPicPr>
          <p:nvPr/>
        </p:nvPicPr>
        <p:blipFill>
          <a:blip r:embed="rId13">
            <a:extLst/>
          </a:blip>
          <a:stretch>
            <a:fillRect/>
          </a:stretch>
        </p:blipFill>
        <p:spPr>
          <a:xfrm>
            <a:off x="5030777" y="1524000"/>
            <a:ext cx="2142055" cy="3810001"/>
          </a:xfrm>
          <a:prstGeom prst="rect">
            <a:avLst/>
          </a:prstGeom>
          <a:ln w="12700">
            <a:miter lim="400000"/>
          </a:ln>
        </p:spPr>
      </p:pic>
      <p:pic>
        <p:nvPicPr>
          <p:cNvPr id="29" name="pasted-image.png"/>
          <p:cNvPicPr>
            <a:picLocks noChangeAspect="1"/>
          </p:cNvPicPr>
          <p:nvPr/>
        </p:nvPicPr>
        <p:blipFill>
          <a:blip r:embed="rId14">
            <a:extLst/>
          </a:blip>
          <a:stretch>
            <a:fillRect/>
          </a:stretch>
        </p:blipFill>
        <p:spPr>
          <a:xfrm>
            <a:off x="5029214" y="1524000"/>
            <a:ext cx="2142055" cy="3810001"/>
          </a:xfrm>
          <a:prstGeom prst="rect">
            <a:avLst/>
          </a:prstGeom>
          <a:ln w="12700">
            <a:miter lim="400000"/>
          </a:ln>
        </p:spPr>
      </p:pic>
      <p:sp>
        <p:nvSpPr>
          <p:cNvPr id="2" name="Title 1"/>
          <p:cNvSpPr>
            <a:spLocks noGrp="1"/>
          </p:cNvSpPr>
          <p:nvPr>
            <p:ph type="title"/>
          </p:nvPr>
        </p:nvSpPr>
        <p:spPr/>
        <p:txBody>
          <a:bodyPr/>
          <a:lstStyle/>
          <a:p>
            <a:r>
              <a:rPr lang="en-US"/>
              <a:t>UI view hierarchy</a:t>
            </a:r>
          </a:p>
        </p:txBody>
      </p:sp>
    </p:spTree>
    <p:extLst>
      <p:ext uri="{BB962C8B-B14F-4D97-AF65-F5344CB8AC3E}">
        <p14:creationId xmlns:p14="http://schemas.microsoft.com/office/powerpoint/2010/main" val="14449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013 0.00069 L 0.12721 -0.00139 " pathEditMode="relative" rAng="0" ptsTypes="AA">
                                      <p:cBhvr>
                                        <p:cTn id="10" dur="3000" fill="hold"/>
                                        <p:tgtEl>
                                          <p:spTgt spid="29"/>
                                        </p:tgtEl>
                                        <p:attrNameLst>
                                          <p:attrName>ppt_x</p:attrName>
                                          <p:attrName>ppt_y</p:attrName>
                                        </p:attrNameLst>
                                      </p:cBhvr>
                                      <p:rCtr x="6354" y="-116"/>
                                    </p:animMotion>
                                  </p:childTnLst>
                                </p:cTn>
                              </p:par>
                              <p:par>
                                <p:cTn id="11" presetID="0" presetClass="path" presetSubtype="0" accel="50000" decel="50000" fill="hold" nodeType="withEffect">
                                  <p:stCondLst>
                                    <p:cond delay="0"/>
                                  </p:stCondLst>
                                  <p:childTnLst>
                                    <p:animMotion origin="layout" path="M 4.16667E-7 0 L 0.31419 -0.00023 " pathEditMode="relative" rAng="0" ptsTypes="AA">
                                      <p:cBhvr>
                                        <p:cTn id="12" dur="3000" fill="hold"/>
                                        <p:tgtEl>
                                          <p:spTgt spid="27"/>
                                        </p:tgtEl>
                                        <p:attrNameLst>
                                          <p:attrName>ppt_x</p:attrName>
                                          <p:attrName>ppt_y</p:attrName>
                                        </p:attrNameLst>
                                      </p:cBhvr>
                                      <p:rCtr x="15703" y="-23"/>
                                    </p:animMotion>
                                  </p:childTnLst>
                                </p:cTn>
                              </p:par>
                              <p:par>
                                <p:cTn id="13" presetID="0" presetClass="path" presetSubtype="0" accel="50000" decel="50000" fill="hold" nodeType="withEffect">
                                  <p:stCondLst>
                                    <p:cond delay="0"/>
                                  </p:stCondLst>
                                  <p:childTnLst>
                                    <p:animMotion origin="layout" path="M 6.25E-7 0 L 0.21315 -0.00255 " pathEditMode="relative" rAng="0" ptsTypes="AA">
                                      <p:cBhvr>
                                        <p:cTn id="14" dur="3000" fill="hold"/>
                                        <p:tgtEl>
                                          <p:spTgt spid="26"/>
                                        </p:tgtEl>
                                        <p:attrNameLst>
                                          <p:attrName>ppt_x</p:attrName>
                                          <p:attrName>ppt_y</p:attrName>
                                        </p:attrNameLst>
                                      </p:cBhvr>
                                      <p:rCtr x="10651" y="-139"/>
                                    </p:animMotion>
                                  </p:childTnLst>
                                </p:cTn>
                              </p:par>
                              <p:par>
                                <p:cTn id="15" presetID="0" presetClass="path" presetSubtype="0" accel="50000" decel="50000" fill="hold" nodeType="withEffect">
                                  <p:stCondLst>
                                    <p:cond delay="0"/>
                                  </p:stCondLst>
                                  <p:childTnLst>
                                    <p:animMotion origin="layout" path="M -2.08333E-7 0 L 0.18008 0.00069 " pathEditMode="relative" rAng="0" ptsTypes="AA">
                                      <p:cBhvr>
                                        <p:cTn id="16" dur="3000" fill="hold"/>
                                        <p:tgtEl>
                                          <p:spTgt spid="25"/>
                                        </p:tgtEl>
                                        <p:attrNameLst>
                                          <p:attrName>ppt_x</p:attrName>
                                          <p:attrName>ppt_y</p:attrName>
                                        </p:attrNameLst>
                                      </p:cBhvr>
                                      <p:rCtr x="8997" y="23"/>
                                    </p:animMotion>
                                  </p:childTnLst>
                                </p:cTn>
                              </p:par>
                              <p:par>
                                <p:cTn id="17" presetID="0" presetClass="path" presetSubtype="0" accel="50000" decel="50000" fill="hold" nodeType="withEffect">
                                  <p:stCondLst>
                                    <p:cond delay="0"/>
                                  </p:stCondLst>
                                  <p:childTnLst>
                                    <p:animMotion origin="layout" path="M -0.00156 0.00046 L 0.07435 0.00139 " pathEditMode="relative" rAng="0" ptsTypes="AA">
                                      <p:cBhvr>
                                        <p:cTn id="18" dur="3000" fill="hold"/>
                                        <p:tgtEl>
                                          <p:spTgt spid="23"/>
                                        </p:tgtEl>
                                        <p:attrNameLst>
                                          <p:attrName>ppt_x</p:attrName>
                                          <p:attrName>ppt_y</p:attrName>
                                        </p:attrNameLst>
                                      </p:cBhvr>
                                      <p:rCtr x="3789" y="46"/>
                                    </p:animMotion>
                                  </p:childTnLst>
                                </p:cTn>
                              </p:par>
                              <p:par>
                                <p:cTn id="19" presetID="0" presetClass="path" presetSubtype="0" accel="50000" decel="50000" fill="hold" nodeType="withEffect">
                                  <p:stCondLst>
                                    <p:cond delay="0"/>
                                  </p:stCondLst>
                                  <p:childTnLst>
                                    <p:animMotion origin="layout" path="M -6.25E-7 -2.96296E-6 L 0.02565 -0.00046 " pathEditMode="relative" rAng="0" ptsTypes="AA">
                                      <p:cBhvr>
                                        <p:cTn id="20" dur="3000" fill="hold"/>
                                        <p:tgtEl>
                                          <p:spTgt spid="22"/>
                                        </p:tgtEl>
                                        <p:attrNameLst>
                                          <p:attrName>ppt_x</p:attrName>
                                          <p:attrName>ppt_y</p:attrName>
                                        </p:attrNameLst>
                                      </p:cBhvr>
                                      <p:rCtr x="1276" y="-23"/>
                                    </p:animMotion>
                                  </p:childTnLst>
                                </p:cTn>
                              </p:par>
                              <p:par>
                                <p:cTn id="21" presetID="0" presetClass="path" presetSubtype="0" accel="50000" decel="50000" fill="hold" nodeType="withEffect">
                                  <p:stCondLst>
                                    <p:cond delay="0"/>
                                  </p:stCondLst>
                                  <p:childTnLst>
                                    <p:animMotion origin="layout" path="M -1.25E-6 0 L -0.02539 -0.00046 " pathEditMode="relative" rAng="0" ptsTypes="AA">
                                      <p:cBhvr>
                                        <p:cTn id="22" dur="3000" fill="hold"/>
                                        <p:tgtEl>
                                          <p:spTgt spid="21"/>
                                        </p:tgtEl>
                                        <p:attrNameLst>
                                          <p:attrName>ppt_x</p:attrName>
                                          <p:attrName>ppt_y</p:attrName>
                                        </p:attrNameLst>
                                      </p:cBhvr>
                                      <p:rCtr x="-1276" y="-23"/>
                                    </p:animMotion>
                                  </p:childTnLst>
                                </p:cTn>
                              </p:par>
                              <p:par>
                                <p:cTn id="23" presetID="0" presetClass="path" presetSubtype="0" accel="50000" decel="50000" fill="hold" nodeType="withEffect">
                                  <p:stCondLst>
                                    <p:cond delay="0"/>
                                  </p:stCondLst>
                                  <p:childTnLst>
                                    <p:animMotion origin="layout" path="M -8.33333E-7 0 L -0.07409 0.00023 " pathEditMode="relative" rAng="0" ptsTypes="AA">
                                      <p:cBhvr>
                                        <p:cTn id="24" dur="3000" fill="hold"/>
                                        <p:tgtEl>
                                          <p:spTgt spid="24"/>
                                        </p:tgtEl>
                                        <p:attrNameLst>
                                          <p:attrName>ppt_x</p:attrName>
                                          <p:attrName>ppt_y</p:attrName>
                                        </p:attrNameLst>
                                      </p:cBhvr>
                                      <p:rCtr x="-3711" y="0"/>
                                    </p:animMotion>
                                  </p:childTnLst>
                                </p:cTn>
                              </p:par>
                              <p:par>
                                <p:cTn id="25" presetID="0" presetClass="path" presetSubtype="0" accel="50000" decel="50000" fill="hold" nodeType="withEffect">
                                  <p:stCondLst>
                                    <p:cond delay="0"/>
                                  </p:stCondLst>
                                  <p:childTnLst>
                                    <p:animMotion origin="layout" path="M -4.16667E-7 0 L -0.17578 0 " pathEditMode="relative" rAng="0" ptsTypes="AA">
                                      <p:cBhvr>
                                        <p:cTn id="26" dur="3000" fill="hold"/>
                                        <p:tgtEl>
                                          <p:spTgt spid="20"/>
                                        </p:tgtEl>
                                        <p:attrNameLst>
                                          <p:attrName>ppt_x</p:attrName>
                                          <p:attrName>ppt_y</p:attrName>
                                        </p:attrNameLst>
                                      </p:cBhvr>
                                      <p:rCtr x="-8789" y="0"/>
                                    </p:animMotion>
                                  </p:childTnLst>
                                </p:cTn>
                              </p:par>
                              <p:par>
                                <p:cTn id="27" presetID="0" presetClass="path" presetSubtype="0" accel="50000" decel="50000" fill="hold" nodeType="withEffect">
                                  <p:stCondLst>
                                    <p:cond delay="0"/>
                                  </p:stCondLst>
                                  <p:childTnLst>
                                    <p:animMotion origin="layout" path="M -2.08333E-7 0 L -0.10143 0 " pathEditMode="relative" rAng="0" ptsTypes="AA">
                                      <p:cBhvr>
                                        <p:cTn id="28" dur="3000" fill="hold"/>
                                        <p:tgtEl>
                                          <p:spTgt spid="19"/>
                                        </p:tgtEl>
                                        <p:attrNameLst>
                                          <p:attrName>ppt_x</p:attrName>
                                          <p:attrName>ppt_y</p:attrName>
                                        </p:attrNameLst>
                                      </p:cBhvr>
                                      <p:rCtr x="-5078" y="0"/>
                                    </p:animMotion>
                                  </p:childTnLst>
                                </p:cTn>
                              </p:par>
                              <p:par>
                                <p:cTn id="29" presetID="0" presetClass="path" presetSubtype="0" accel="50000" decel="50000" fill="hold" nodeType="withEffect">
                                  <p:stCondLst>
                                    <p:cond delay="0"/>
                                  </p:stCondLst>
                                  <p:childTnLst>
                                    <p:animMotion origin="layout" path="M -6.25E-7 0 L -0.21888 0 " pathEditMode="relative" rAng="0" ptsTypes="AA">
                                      <p:cBhvr>
                                        <p:cTn id="30" dur="3000" fill="hold"/>
                                        <p:tgtEl>
                                          <p:spTgt spid="28"/>
                                        </p:tgtEl>
                                        <p:attrNameLst>
                                          <p:attrName>ppt_x</p:attrName>
                                          <p:attrName>ppt_y</p:attrName>
                                        </p:attrNameLst>
                                      </p:cBhvr>
                                      <p:rCtr x="-10951" y="0"/>
                                    </p:animMotion>
                                  </p:childTnLst>
                                </p:cTn>
                              </p:par>
                              <p:par>
                                <p:cTn id="31" presetID="0" presetClass="path" presetSubtype="0" accel="50000" decel="50000" fill="hold" grpId="0" nodeType="withEffect">
                                  <p:stCondLst>
                                    <p:cond delay="0"/>
                                  </p:stCondLst>
                                  <p:childTnLst>
                                    <p:animMotion origin="layout" path="M 0 0 L -0.27734 0.00116 " pathEditMode="relative" rAng="0" ptsTypes="AA">
                                      <p:cBhvr>
                                        <p:cTn id="32" dur="3000" fill="hold"/>
                                        <p:tgtEl>
                                          <p:spTgt spid="18"/>
                                        </p:tgtEl>
                                        <p:attrNameLst>
                                          <p:attrName>ppt_x</p:attrName>
                                          <p:attrName>ppt_y</p:attrName>
                                        </p:attrNameLst>
                                      </p:cBhvr>
                                      <p:rCtr x="-1386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5: Automate build and test process</a:t>
            </a:r>
          </a:p>
        </p:txBody>
      </p:sp>
      <p:sp>
        <p:nvSpPr>
          <p:cNvPr id="3" name="Text Placeholder 2"/>
          <p:cNvSpPr>
            <a:spLocks noGrp="1"/>
          </p:cNvSpPr>
          <p:nvPr>
            <p:ph type="body" idx="1"/>
          </p:nvPr>
        </p:nvSpPr>
        <p:spPr/>
        <p:txBody>
          <a:bodyPr>
            <a:normAutofit/>
          </a:bodyPr>
          <a:lstStyle/>
          <a:p>
            <a:pPr>
              <a:buFont typeface="+mj-lt"/>
              <a:buAutoNum type="arabicPeriod"/>
            </a:pPr>
            <a:r>
              <a:rPr lang="en-US" dirty="0"/>
              <a:t>Complete the missing fields in </a:t>
            </a:r>
            <a:r>
              <a:rPr lang="en-US" dirty="0" err="1"/>
              <a:t>build.cake</a:t>
            </a:r>
            <a:endParaRPr lang="en-US" dirty="0"/>
          </a:p>
          <a:p>
            <a:pPr>
              <a:buFont typeface="+mj-lt"/>
              <a:buAutoNum type="arabicPeriod"/>
            </a:pPr>
            <a:r>
              <a:rPr lang="en-US" dirty="0"/>
              <a:t>Automate the building and testing of IPA and APK files.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Bonus:</a:t>
            </a:r>
            <a:r>
              <a:rPr lang="en-US" dirty="0"/>
              <a:t> Add a build step to deploy to HockeyApp after successful Test Cloud tests</a:t>
            </a:r>
          </a:p>
        </p:txBody>
      </p:sp>
    </p:spTree>
    <p:extLst>
      <p:ext uri="{BB962C8B-B14F-4D97-AF65-F5344CB8AC3E}">
        <p14:creationId xmlns:p14="http://schemas.microsoft.com/office/powerpoint/2010/main" val="1100408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dirty="0"/>
              <a:t>Q &amp; A</a:t>
            </a:r>
          </a:p>
        </p:txBody>
      </p:sp>
    </p:spTree>
    <p:extLst>
      <p:ext uri="{BB962C8B-B14F-4D97-AF65-F5344CB8AC3E}">
        <p14:creationId xmlns:p14="http://schemas.microsoft.com/office/powerpoint/2010/main" val="3095548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33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Appendix</a:t>
            </a:r>
          </a:p>
        </p:txBody>
      </p:sp>
    </p:spTree>
    <p:extLst>
      <p:ext uri="{BB962C8B-B14F-4D97-AF65-F5344CB8AC3E}">
        <p14:creationId xmlns:p14="http://schemas.microsoft.com/office/powerpoint/2010/main" val="830863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be aware of as you write your tests</a:t>
            </a:r>
          </a:p>
        </p:txBody>
      </p:sp>
      <p:sp>
        <p:nvSpPr>
          <p:cNvPr id="3" name="Content Placeholder 2"/>
          <p:cNvSpPr>
            <a:spLocks noGrp="1"/>
          </p:cNvSpPr>
          <p:nvPr>
            <p:ph idx="1"/>
          </p:nvPr>
        </p:nvSpPr>
        <p:spPr/>
        <p:txBody>
          <a:bodyPr/>
          <a:lstStyle/>
          <a:p>
            <a:r>
              <a:rPr lang="en-US" sz="2800"/>
              <a:t>Upload additional files to Xamarin Test Cloud</a:t>
            </a:r>
          </a:p>
          <a:p>
            <a:pPr lvl="1"/>
            <a:r>
              <a:rPr lang="en-US"/>
              <a:t>For example, a CSV with multiple logins</a:t>
            </a:r>
          </a:p>
          <a:p>
            <a:r>
              <a:rPr lang="en-US" sz="2800"/>
              <a:t>Notifications</a:t>
            </a:r>
          </a:p>
          <a:p>
            <a:pPr lvl="1"/>
            <a:r>
              <a:rPr lang="en-US"/>
              <a:t>Test server will automatically dismiss OS notifications</a:t>
            </a:r>
          </a:p>
          <a:p>
            <a:pPr lvl="1"/>
            <a:r>
              <a:rPr lang="en-US"/>
              <a:t>Tests need to dismiss app-implemented alerts</a:t>
            </a:r>
            <a:endParaRPr lang="en-US" sz="2000">
              <a:latin typeface="Calibri Light"/>
              <a:cs typeface="Calibri Light"/>
            </a:endParaRPr>
          </a:p>
          <a:p>
            <a:r>
              <a:rPr lang="en-US" sz="2800"/>
              <a:t>Invoking a control’s methods directly can often help if you are having trouble manipulating it via UITest.</a:t>
            </a:r>
          </a:p>
        </p:txBody>
      </p:sp>
      <p:sp>
        <p:nvSpPr>
          <p:cNvPr id="4" name="TextBox 3"/>
          <p:cNvSpPr txBox="1"/>
          <p:nvPr/>
        </p:nvSpPr>
        <p:spPr>
          <a:xfrm>
            <a:off x="1128713" y="4900612"/>
            <a:ext cx="10453687" cy="369332"/>
          </a:xfrm>
          <a:prstGeom prst="rect">
            <a:avLst/>
          </a:prstGeom>
          <a:noFill/>
        </p:spPr>
        <p:txBody>
          <a:bodyPr wrap="square" rtlCol="0">
            <a:spAutoFit/>
          </a:bodyPr>
          <a:lstStyle/>
          <a:p>
            <a:r>
              <a:rPr lang="en-US">
                <a:solidFill>
                  <a:srgbClr val="222222"/>
                </a:solidFill>
                <a:latin typeface="Menlo" charset="0"/>
              </a:rPr>
              <a:t>app.Query</a:t>
            </a:r>
            <a:r>
              <a:rPr lang="en-US">
                <a:solidFill>
                  <a:srgbClr val="000000"/>
                </a:solidFill>
                <a:latin typeface="Menlo" charset="0"/>
              </a:rPr>
              <a:t>(</a:t>
            </a:r>
            <a:r>
              <a:rPr lang="en-US">
                <a:solidFill>
                  <a:srgbClr val="222222"/>
                </a:solidFill>
                <a:latin typeface="Menlo" charset="0"/>
              </a:rPr>
              <a:t>x =</a:t>
            </a:r>
            <a:r>
              <a:rPr lang="en-US">
                <a:solidFill>
                  <a:srgbClr val="000000"/>
                </a:solidFill>
                <a:latin typeface="Menlo" charset="0"/>
              </a:rPr>
              <a:t>&gt;</a:t>
            </a:r>
            <a:r>
              <a:rPr lang="en-US">
                <a:solidFill>
                  <a:srgbClr val="222222"/>
                </a:solidFill>
                <a:latin typeface="Menlo" charset="0"/>
              </a:rPr>
              <a:t> x.Id</a:t>
            </a:r>
            <a:r>
              <a:rPr lang="en-US">
                <a:solidFill>
                  <a:srgbClr val="000000"/>
                </a:solidFill>
                <a:latin typeface="Menlo" charset="0"/>
              </a:rPr>
              <a:t>(</a:t>
            </a:r>
            <a:r>
              <a:rPr lang="en-US">
                <a:solidFill>
                  <a:srgbClr val="A31515"/>
                </a:solidFill>
                <a:latin typeface="Menlo" charset="0"/>
              </a:rPr>
              <a:t>"slider"</a:t>
            </a:r>
            <a:r>
              <a:rPr lang="en-US">
                <a:solidFill>
                  <a:srgbClr val="000000"/>
                </a:solidFill>
                <a:latin typeface="Menlo" charset="0"/>
              </a:rPr>
              <a:t>)</a:t>
            </a:r>
            <a:r>
              <a:rPr lang="en-US">
                <a:solidFill>
                  <a:srgbClr val="222222"/>
                </a:solidFill>
                <a:latin typeface="Menlo" charset="0"/>
              </a:rPr>
              <a:t>.Invoke</a:t>
            </a:r>
            <a:r>
              <a:rPr lang="en-US">
                <a:solidFill>
                  <a:srgbClr val="000000"/>
                </a:solidFill>
                <a:latin typeface="Menlo" charset="0"/>
              </a:rPr>
              <a:t>(</a:t>
            </a:r>
            <a:r>
              <a:rPr lang="en-US">
                <a:solidFill>
                  <a:srgbClr val="A31515"/>
                </a:solidFill>
                <a:latin typeface="Menlo" charset="0"/>
              </a:rPr>
              <a:t>"setValue"</a:t>
            </a:r>
            <a:r>
              <a:rPr lang="en-US">
                <a:solidFill>
                  <a:srgbClr val="222222"/>
                </a:solidFill>
                <a:latin typeface="Menlo" charset="0"/>
              </a:rPr>
              <a:t>, </a:t>
            </a:r>
            <a:r>
              <a:rPr lang="en-US">
                <a:solidFill>
                  <a:srgbClr val="DB7100"/>
                </a:solidFill>
                <a:latin typeface="Menlo" charset="0"/>
              </a:rPr>
              <a:t>10</a:t>
            </a:r>
            <a:r>
              <a:rPr lang="en-US">
                <a:solidFill>
                  <a:srgbClr val="000000"/>
                </a:solidFill>
                <a:latin typeface="Menlo" charset="0"/>
              </a:rPr>
              <a:t>));</a:t>
            </a:r>
            <a:r>
              <a:rPr lang="en-US"/>
              <a:t> </a:t>
            </a:r>
          </a:p>
        </p:txBody>
      </p:sp>
    </p:spTree>
    <p:extLst>
      <p:ext uri="{BB962C8B-B14F-4D97-AF65-F5344CB8AC3E}">
        <p14:creationId xmlns:p14="http://schemas.microsoft.com/office/powerpoint/2010/main" val="2384233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Screenshots and descriptions of Xamarin Test Cloud actions</a:t>
            </a:r>
          </a:p>
          <a:p>
            <a:endParaRPr lang="en-US"/>
          </a:p>
        </p:txBody>
      </p:sp>
    </p:spTree>
    <p:extLst>
      <p:ext uri="{BB962C8B-B14F-4D97-AF65-F5344CB8AC3E}">
        <p14:creationId xmlns:p14="http://schemas.microsoft.com/office/powerpoint/2010/main" val="3609688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Starting Xamarin Test Cloud</a:t>
            </a:r>
          </a:p>
        </p:txBody>
      </p:sp>
      <p:sp>
        <p:nvSpPr>
          <p:cNvPr id="3" name="Content Placeholder 2"/>
          <p:cNvSpPr>
            <a:spLocks noGrp="1"/>
          </p:cNvSpPr>
          <p:nvPr>
            <p:ph idx="1"/>
          </p:nvPr>
        </p:nvSpPr>
        <p:spPr>
          <a:xfrm>
            <a:off x="609600" y="1338990"/>
            <a:ext cx="7413523" cy="4398719"/>
          </a:xfrm>
        </p:spPr>
        <p:txBody>
          <a:bodyPr/>
          <a:lstStyle/>
          <a:p>
            <a:pPr marL="0" indent="0">
              <a:buNone/>
            </a:pPr>
            <a:r>
              <a:rPr lang="en-US"/>
              <a:t>There are two methods to start Xamarin Test Cloud</a:t>
            </a:r>
          </a:p>
          <a:p>
            <a:r>
              <a:rPr lang="en-US"/>
              <a:t>The easiest is from Xamarin Studio or Visual Studio </a:t>
            </a:r>
          </a:p>
          <a:p>
            <a:pPr lvl="1"/>
            <a:r>
              <a:rPr lang="en-US"/>
              <a:t>Go to Unit Test Pad, right-click the test, and then click “Run in Test Cloud”</a:t>
            </a:r>
          </a:p>
          <a:p>
            <a:pPr lvl="1"/>
            <a:r>
              <a:rPr lang="en-US"/>
              <a:t>It will go through an upload process and bring you to a web browser where you can select the devices you want to test.</a:t>
            </a:r>
          </a:p>
          <a:p>
            <a:pPr lvl="1"/>
            <a:r>
              <a:rPr lang="en-US"/>
              <a:t>This is simple but not very powerful</a:t>
            </a:r>
          </a:p>
          <a:p>
            <a:r>
              <a:rPr lang="en-US"/>
              <a:t>Second, from the command line</a:t>
            </a:r>
          </a:p>
          <a:p>
            <a:pPr lvl="1"/>
            <a:r>
              <a:rPr lang="en-US"/>
              <a:t>Much more powerful than the IDE upload, but a bit more work</a:t>
            </a:r>
          </a:p>
          <a:p>
            <a:pPr lvl="1"/>
            <a:r>
              <a:rPr lang="en-US"/>
              <a:t>This is the method you would use in CI</a:t>
            </a:r>
          </a:p>
          <a:p>
            <a:endParaRPr lang="en-US"/>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288" y="1207182"/>
            <a:ext cx="2736112" cy="4662334"/>
          </a:xfrm>
          <a:prstGeom prst="rect">
            <a:avLst/>
          </a:prstGeom>
        </p:spPr>
      </p:pic>
    </p:spTree>
    <p:extLst>
      <p:ext uri="{BB962C8B-B14F-4D97-AF65-F5344CB8AC3E}">
        <p14:creationId xmlns:p14="http://schemas.microsoft.com/office/powerpoint/2010/main" val="4114410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57"/>
            <a:ext cx="11201400" cy="527019"/>
          </a:xfrm>
        </p:spPr>
        <p:txBody>
          <a:bodyPr>
            <a:noAutofit/>
          </a:bodyPr>
          <a:lstStyle/>
          <a:p>
            <a:r>
              <a:rPr lang="en-US" sz="3200"/>
              <a:t>Uploading a new app to Test Cloud</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11480" y="2587847"/>
            <a:ext cx="5417820" cy="3521583"/>
          </a:xfrm>
          <a:prstGeom prst="rect">
            <a:avLst/>
          </a:prstGeom>
        </p:spPr>
      </p:pic>
      <p:sp>
        <p:nvSpPr>
          <p:cNvPr id="7" name="Content Placeholder 2"/>
          <p:cNvSpPr txBox="1">
            <a:spLocks/>
          </p:cNvSpPr>
          <p:nvPr/>
        </p:nvSpPr>
        <p:spPr>
          <a:xfrm>
            <a:off x="411480" y="2295525"/>
            <a:ext cx="5417820" cy="504824"/>
          </a:xfrm>
          <a:prstGeom prst="rect">
            <a:avLst/>
          </a:prstGeom>
          <a:solidFill>
            <a:schemeClr val="bg1"/>
          </a:solidFill>
          <a:ln>
            <a:solidFill>
              <a:schemeClr val="tx1"/>
            </a:solidFill>
          </a:ln>
        </p:spPr>
        <p:txBody>
          <a:bodyPr vert="horz" lIns="91440" tIns="45720" rIns="91440" bIns="45720" numCol="1" spcCol="0" rtlCol="0">
            <a:noAutofit/>
          </a:bodyPr>
          <a:lstStyle>
            <a:lvl1pPr marL="457189" indent="-457189" algn="l" defTabSz="914400" rtl="0" eaLnBrk="1" latinLnBrk="0" hangingPunct="1">
              <a:lnSpc>
                <a:spcPct val="110000"/>
              </a:lnSpc>
              <a:spcBef>
                <a:spcPts val="1000"/>
              </a:spcBef>
              <a:buSzPct val="138000"/>
              <a:buFont typeface="Wingdings" charset="2"/>
              <a:buChar char="§"/>
              <a:defRPr sz="32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Arial" panose="020B0604020202020204" pitchFamily="34" charset="0"/>
              <a:buChar char="•"/>
              <a:defRPr sz="2667"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6C6C6C"/>
                </a:solidFill>
                <a:latin typeface="Helvetica Light"/>
                <a:ea typeface="+mn-ea"/>
                <a:cs typeface="Helvetica Light"/>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1. start with a new test run in the test cloud portal</a:t>
            </a:r>
          </a:p>
          <a:p>
            <a:pPr marL="0" indent="0">
              <a:buFont typeface="Wingdings" charset="2"/>
              <a:buNone/>
            </a:pPr>
            <a:endParaRPr lang="en-US" sz="2000"/>
          </a:p>
          <a:p>
            <a:endParaRPr lang="en-US" sz="2600"/>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6144862" y="2678430"/>
            <a:ext cx="5334000" cy="3467100"/>
          </a:xfrm>
          <a:prstGeom prst="rect">
            <a:avLst/>
          </a:prstGeom>
        </p:spPr>
      </p:pic>
      <p:sp>
        <p:nvSpPr>
          <p:cNvPr id="8" name="Content Placeholder 2"/>
          <p:cNvSpPr txBox="1">
            <a:spLocks/>
          </p:cNvSpPr>
          <p:nvPr/>
        </p:nvSpPr>
        <p:spPr>
          <a:xfrm>
            <a:off x="6115050" y="2295524"/>
            <a:ext cx="5393624" cy="504825"/>
          </a:xfrm>
          <a:prstGeom prst="rect">
            <a:avLst/>
          </a:prstGeom>
          <a:solidFill>
            <a:schemeClr val="bg1"/>
          </a:solidFill>
          <a:ln>
            <a:solidFill>
              <a:schemeClr val="tx1"/>
            </a:solidFill>
          </a:ln>
        </p:spPr>
        <p:txBody>
          <a:bodyPr vert="horz" lIns="91440" tIns="45720" rIns="91440" bIns="45720" numCol="1" spcCol="0" rtlCol="0">
            <a:noAutofit/>
          </a:bodyPr>
          <a:lstStyle>
            <a:lvl1pPr marL="457189" indent="-457189" algn="l" defTabSz="914400" rtl="0" eaLnBrk="1" latinLnBrk="0" hangingPunct="1">
              <a:lnSpc>
                <a:spcPct val="110000"/>
              </a:lnSpc>
              <a:spcBef>
                <a:spcPts val="1000"/>
              </a:spcBef>
              <a:buSzPct val="138000"/>
              <a:buFont typeface="Wingdings" charset="2"/>
              <a:buChar char="§"/>
              <a:defRPr sz="32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Arial" panose="020B0604020202020204" pitchFamily="34" charset="0"/>
              <a:buChar char="•"/>
              <a:defRPr sz="2667"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6C6C6C"/>
                </a:solidFill>
                <a:latin typeface="Helvetica Light"/>
                <a:ea typeface="+mn-ea"/>
                <a:cs typeface="Helvetica Light"/>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2. Choose your team and app</a:t>
            </a:r>
          </a:p>
          <a:p>
            <a:pPr marL="0" indent="0">
              <a:buFont typeface="Wingdings" charset="2"/>
              <a:buNone/>
            </a:pPr>
            <a:endParaRPr lang="en-US" sz="2000"/>
          </a:p>
          <a:p>
            <a:endParaRPr lang="en-US" sz="2600"/>
          </a:p>
        </p:txBody>
      </p:sp>
      <p:sp>
        <p:nvSpPr>
          <p:cNvPr id="3" name="Content Placeholder 2"/>
          <p:cNvSpPr>
            <a:spLocks noGrp="1"/>
          </p:cNvSpPr>
          <p:nvPr>
            <p:ph idx="1"/>
          </p:nvPr>
        </p:nvSpPr>
        <p:spPr>
          <a:xfrm>
            <a:off x="609600" y="1172019"/>
            <a:ext cx="10972800" cy="4398719"/>
          </a:xfrm>
        </p:spPr>
        <p:txBody>
          <a:bodyPr/>
          <a:lstStyle/>
          <a:p>
            <a:pPr marL="0" indent="0">
              <a:buNone/>
            </a:pPr>
            <a:r>
              <a:rPr lang="en-US"/>
              <a:t>If you are going to be implementing a CI system or CI server, save the upload command to simplify those operations</a:t>
            </a:r>
          </a:p>
          <a:p>
            <a:endParaRPr lang="en-US"/>
          </a:p>
        </p:txBody>
      </p:sp>
    </p:spTree>
    <p:extLst>
      <p:ext uri="{BB962C8B-B14F-4D97-AF65-F5344CB8AC3E}">
        <p14:creationId xmlns:p14="http://schemas.microsoft.com/office/powerpoint/2010/main" val="1582038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492949" y="1977389"/>
            <a:ext cx="5280985" cy="3261149"/>
          </a:xfrm>
          <a:prstGeom prst="rect">
            <a:avLst/>
          </a:prstGeom>
          <a:ln>
            <a:noFill/>
          </a:ln>
        </p:spPr>
        <p:txBody>
          <a:bodyPr wrap="square">
            <a:spAutoFit/>
          </a:bodyPr>
          <a:lstStyle/>
          <a:p>
            <a:pPr marL="285750" indent="-285750">
              <a:lnSpc>
                <a:spcPct val="107000"/>
              </a:lnSpc>
              <a:spcAft>
                <a:spcPts val="800"/>
              </a:spcAft>
              <a:buFont typeface="Arial" charset="0"/>
              <a:buChar char="•"/>
            </a:pPr>
            <a:r>
              <a:rPr lang="en-US">
                <a:latin typeface="Calibri Light" panose="020F0302020204030204" pitchFamily="34" charset="0"/>
                <a:ea typeface="Calibri" panose="020F0502020204030204" pitchFamily="34" charset="0"/>
                <a:cs typeface="Times New Roman" panose="02020603050405020304" pitchFamily="18" charset="0"/>
              </a:rPr>
              <a:t>The blocked out text is your</a:t>
            </a:r>
            <a:r>
              <a:rPr lang="en-US" b="1">
                <a:latin typeface="Calibri Light" panose="020F0302020204030204" pitchFamily="34" charset="0"/>
                <a:ea typeface="Calibri" panose="020F0502020204030204" pitchFamily="34" charset="0"/>
                <a:cs typeface="Times New Roman" panose="02020603050405020304" pitchFamily="18" charset="0"/>
              </a:rPr>
              <a:t> API KEY</a:t>
            </a:r>
            <a:r>
              <a:rPr lang="en-US">
                <a:latin typeface="Calibri Light" panose="020F0302020204030204" pitchFamily="34" charset="0"/>
                <a:ea typeface="Calibri" panose="020F0502020204030204" pitchFamily="34" charset="0"/>
                <a:cs typeface="Times New Roman" panose="02020603050405020304" pitchFamily="18" charset="0"/>
              </a:rPr>
              <a:t>, which is unique to your team. This key will remain constant on all our test runs.</a:t>
            </a:r>
          </a:p>
          <a:p>
            <a:pPr marL="285750" indent="-285750">
              <a:lnSpc>
                <a:spcPct val="107000"/>
              </a:lnSpc>
              <a:spcAft>
                <a:spcPts val="800"/>
              </a:spcAft>
              <a:buFont typeface="Arial" charset="0"/>
              <a:buChar char="•"/>
            </a:pPr>
            <a:r>
              <a:rPr lang="en-US">
                <a:latin typeface="Calibri Light" panose="020F0302020204030204" pitchFamily="34" charset="0"/>
                <a:ea typeface="Calibri" panose="020F0502020204030204" pitchFamily="34" charset="0"/>
                <a:cs typeface="Times New Roman" panose="02020603050405020304" pitchFamily="18" charset="0"/>
              </a:rPr>
              <a:t>The device’s hash code will always link back to the same selection of devices you specified in the previous steps. You can reuse this across different runs of your test.</a:t>
            </a:r>
          </a:p>
          <a:p>
            <a:pPr marL="285750" indent="-285750">
              <a:lnSpc>
                <a:spcPct val="107000"/>
              </a:lnSpc>
              <a:spcAft>
                <a:spcPts val="800"/>
              </a:spcAft>
              <a:buFont typeface="Arial" charset="0"/>
              <a:buChar char="•"/>
            </a:pPr>
            <a:r>
              <a:rPr lang="en-US">
                <a:latin typeface="Calibri Light" panose="020F0302020204030204" pitchFamily="34" charset="0"/>
                <a:ea typeface="Calibri" panose="020F0502020204030204" pitchFamily="34" charset="0"/>
                <a:cs typeface="Times New Roman" panose="02020603050405020304" pitchFamily="18" charset="0"/>
              </a:rPr>
              <a:t>You will need to fill in “</a:t>
            </a:r>
            <a:r>
              <a:rPr lang="en-US" b="1">
                <a:latin typeface="Calibri Light" panose="020F0302020204030204" pitchFamily="34" charset="0"/>
                <a:ea typeface="Calibri" panose="020F0502020204030204" pitchFamily="34" charset="0"/>
                <a:cs typeface="Times New Roman" panose="02020603050405020304" pitchFamily="18" charset="0"/>
              </a:rPr>
              <a:t>[version]</a:t>
            </a:r>
            <a:r>
              <a:rPr lang="en-US">
                <a:latin typeface="Calibri Light" panose="020F0302020204030204" pitchFamily="34" charset="0"/>
                <a:ea typeface="Calibri" panose="020F0502020204030204" pitchFamily="34" charset="0"/>
                <a:cs typeface="Times New Roman" panose="02020603050405020304" pitchFamily="18" charset="0"/>
              </a:rPr>
              <a:t>”, “</a:t>
            </a:r>
            <a:r>
              <a:rPr lang="en-US" b="1">
                <a:latin typeface="Calibri Light" panose="020F0302020204030204" pitchFamily="34" charset="0"/>
                <a:ea typeface="Calibri" panose="020F0502020204030204" pitchFamily="34" charset="0"/>
                <a:cs typeface="Times New Roman" panose="02020603050405020304" pitchFamily="18" charset="0"/>
              </a:rPr>
              <a:t>yourAppFile.apk</a:t>
            </a:r>
            <a:r>
              <a:rPr lang="en-US">
                <a:latin typeface="Calibri Light" panose="020F0302020204030204" pitchFamily="34" charset="0"/>
                <a:ea typeface="Calibri" panose="020F0502020204030204" pitchFamily="34" charset="0"/>
                <a:cs typeface="Times New Roman" panose="02020603050405020304" pitchFamily="18" charset="0"/>
              </a:rPr>
              <a:t>”, and “</a:t>
            </a:r>
            <a:r>
              <a:rPr lang="en-US" b="1" err="1">
                <a:latin typeface="Calibri Light" panose="020F0302020204030204" pitchFamily="34" charset="0"/>
                <a:ea typeface="Calibri" panose="020F0502020204030204" pitchFamily="34" charset="0"/>
                <a:cs typeface="Times New Roman" panose="02020603050405020304" pitchFamily="18" charset="0"/>
              </a:rPr>
              <a:t>pathToTestDLLFolder</a:t>
            </a:r>
            <a:r>
              <a:rPr lang="en-US">
                <a:latin typeface="Calibri Light" panose="020F0302020204030204" pitchFamily="34" charset="0"/>
                <a:ea typeface="Calibri" panose="020F0502020204030204" pitchFamily="34" charset="0"/>
                <a:cs typeface="Times New Roman" panose="02020603050405020304" pitchFamily="18" charset="0"/>
              </a:rPr>
              <a:t>” with the appropriate version of UITest and appropriate paths</a:t>
            </a:r>
            <a:endParaRPr lang="en-US" sz="1400" b="1">
              <a:latin typeface="Calibri Light" panose="020F0302020204030204" pitchFamily="34" charset="0"/>
            </a:endParaRPr>
          </a:p>
        </p:txBody>
      </p:sp>
      <p:sp>
        <p:nvSpPr>
          <p:cNvPr id="2" name="Title 1"/>
          <p:cNvSpPr>
            <a:spLocks noGrp="1"/>
          </p:cNvSpPr>
          <p:nvPr>
            <p:ph type="title"/>
          </p:nvPr>
        </p:nvSpPr>
        <p:spPr/>
        <p:txBody>
          <a:bodyPr>
            <a:noAutofit/>
          </a:bodyPr>
          <a:lstStyle/>
          <a:p>
            <a:r>
              <a:rPr lang="en-US" sz="3200"/>
              <a:t>Using the generated command line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73" y="2036212"/>
            <a:ext cx="5840967" cy="3788735"/>
          </a:xfrm>
          <a:prstGeom prst="rect">
            <a:avLst/>
          </a:prstGeom>
        </p:spPr>
      </p:pic>
      <p:cxnSp>
        <p:nvCxnSpPr>
          <p:cNvPr id="11" name="Straight Connector 10"/>
          <p:cNvCxnSpPr/>
          <p:nvPr/>
        </p:nvCxnSpPr>
        <p:spPr>
          <a:xfrm flipV="1">
            <a:off x="2700670" y="2169042"/>
            <a:ext cx="3902149" cy="1924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689498" y="3136606"/>
            <a:ext cx="2913321" cy="9569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38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Test series overview with historical data</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0107" y="1036444"/>
            <a:ext cx="9393485" cy="5212080"/>
          </a:xfrm>
          <a:ln>
            <a:solidFill>
              <a:schemeClr val="tx1"/>
            </a:solidFill>
          </a:ln>
        </p:spPr>
      </p:pic>
    </p:spTree>
    <p:extLst>
      <p:ext uri="{BB962C8B-B14F-4D97-AF65-F5344CB8AC3E}">
        <p14:creationId xmlns:p14="http://schemas.microsoft.com/office/powerpoint/2010/main" val="231297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Communication with an Android app</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1768550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Xamarin Test Cloud UI</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51725" y="1338263"/>
            <a:ext cx="7888549" cy="4398962"/>
          </a:xfrm>
          <a:ln>
            <a:solidFill>
              <a:schemeClr val="tx1"/>
            </a:solidFill>
          </a:ln>
        </p:spPr>
      </p:pic>
      <p:sp>
        <p:nvSpPr>
          <p:cNvPr id="8" name="Rectangular Callout 7"/>
          <p:cNvSpPr/>
          <p:nvPr/>
        </p:nvSpPr>
        <p:spPr>
          <a:xfrm>
            <a:off x="5737610" y="954203"/>
            <a:ext cx="1751100" cy="861143"/>
          </a:xfrm>
          <a:prstGeom prst="wedgeRectCallout">
            <a:avLst>
              <a:gd name="adj1" fmla="val -52097"/>
              <a:gd name="adj2" fmla="val 90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Number of tests</a:t>
            </a:r>
          </a:p>
          <a:p>
            <a:pPr algn="ctr"/>
            <a:r>
              <a:rPr lang="en-US"/>
              <a:t>that failed</a:t>
            </a:r>
          </a:p>
        </p:txBody>
      </p:sp>
      <p:sp>
        <p:nvSpPr>
          <p:cNvPr id="13" name="Rectangular Callout 12"/>
          <p:cNvSpPr/>
          <p:nvPr/>
        </p:nvSpPr>
        <p:spPr>
          <a:xfrm>
            <a:off x="8840511" y="954203"/>
            <a:ext cx="2399526" cy="768119"/>
          </a:xfrm>
          <a:prstGeom prst="wedgeRectCallout">
            <a:avLst>
              <a:gd name="adj1" fmla="val -48673"/>
              <a:gd name="adj2" fmla="val 101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Number of devices that failed tests</a:t>
            </a:r>
          </a:p>
        </p:txBody>
      </p:sp>
      <p:sp>
        <p:nvSpPr>
          <p:cNvPr id="14" name="Rectangular Callout 13"/>
          <p:cNvSpPr/>
          <p:nvPr/>
        </p:nvSpPr>
        <p:spPr>
          <a:xfrm>
            <a:off x="609599" y="5111342"/>
            <a:ext cx="1751101" cy="797442"/>
          </a:xfrm>
          <a:prstGeom prst="wedgeRectCallout">
            <a:avLst>
              <a:gd name="adj1" fmla="val 162684"/>
              <a:gd name="adj2" fmla="val -94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Breakdown of failure rates</a:t>
            </a:r>
          </a:p>
        </p:txBody>
      </p:sp>
      <p:sp>
        <p:nvSpPr>
          <p:cNvPr id="12" name="Rectangle 11"/>
          <p:cNvSpPr/>
          <p:nvPr/>
        </p:nvSpPr>
        <p:spPr>
          <a:xfrm>
            <a:off x="4061637" y="4063857"/>
            <a:ext cx="5978637" cy="28711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 execution details</a:t>
            </a:r>
          </a:p>
        </p:txBody>
      </p:sp>
      <p:cxnSp>
        <p:nvCxnSpPr>
          <p:cNvPr id="17" name="Straight Arrow Connector 16"/>
          <p:cNvCxnSpPr/>
          <p:nvPr/>
        </p:nvCxnSpPr>
        <p:spPr>
          <a:xfrm flipH="1" flipV="1">
            <a:off x="4710223" y="3787816"/>
            <a:ext cx="767182" cy="2760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080892" y="3793993"/>
            <a:ext cx="127763" cy="2698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6432698" y="3787815"/>
            <a:ext cx="180462" cy="27604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727246" y="3834929"/>
            <a:ext cx="367848" cy="22892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782493" y="3793993"/>
            <a:ext cx="556180" cy="26986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314760" y="3787815"/>
            <a:ext cx="0" cy="27604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590668" y="1509822"/>
            <a:ext cx="1770032" cy="861143"/>
          </a:xfrm>
          <a:prstGeom prst="wedgeRectCallout">
            <a:avLst>
              <a:gd name="adj1" fmla="val 42281"/>
              <a:gd name="adj2" fmla="val 72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Tests grouped by fixture</a:t>
            </a:r>
          </a:p>
        </p:txBody>
      </p:sp>
    </p:spTree>
    <p:extLst>
      <p:ext uri="{BB962C8B-B14F-4D97-AF65-F5344CB8AC3E}">
        <p14:creationId xmlns:p14="http://schemas.microsoft.com/office/powerpoint/2010/main" val="391963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2"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Peak memory usage record in the UI</a:t>
            </a:r>
          </a:p>
        </p:txBody>
      </p:sp>
      <p:sp>
        <p:nvSpPr>
          <p:cNvPr id="3" name="Content Placeholder 2"/>
          <p:cNvSpPr>
            <a:spLocks noGrp="1" noChangeAspect="1"/>
          </p:cNvSpPr>
          <p:nvPr>
            <p:ph idx="1"/>
          </p:nvPr>
        </p:nvSpPr>
        <p:spPr>
          <a:xfrm>
            <a:off x="609600" y="1338990"/>
            <a:ext cx="10972800" cy="874821"/>
          </a:xfrm>
        </p:spPr>
        <p:txBody>
          <a:bodyPr/>
          <a:lstStyle/>
          <a:p>
            <a:pPr marL="0" indent="0">
              <a:buNone/>
            </a:pPr>
            <a:r>
              <a:rPr lang="en-US"/>
              <a:t>Peak memory usage shows the maximum memory the app used during each test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510" y="2213811"/>
            <a:ext cx="9150980" cy="3401402"/>
          </a:xfrm>
          <a:prstGeom prst="rect">
            <a:avLst/>
          </a:prstGeom>
          <a:ln w="12700">
            <a:solidFill>
              <a:schemeClr val="tx1"/>
            </a:solidFill>
          </a:ln>
        </p:spPr>
      </p:pic>
    </p:spTree>
    <p:extLst>
      <p:ext uri="{BB962C8B-B14F-4D97-AF65-F5344CB8AC3E}">
        <p14:creationId xmlns:p14="http://schemas.microsoft.com/office/powerpoint/2010/main" val="1127352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Test layout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689" y="1535109"/>
            <a:ext cx="6793711" cy="3783719"/>
          </a:xfrm>
          <a:prstGeom prst="rect">
            <a:avLst/>
          </a:prstGeom>
          <a:ln>
            <a:solidFill>
              <a:schemeClr val="tx1"/>
            </a:solidFill>
          </a:ln>
        </p:spPr>
      </p:pic>
      <p:sp>
        <p:nvSpPr>
          <p:cNvPr id="5" name="Rectangular Callout 4"/>
          <p:cNvSpPr/>
          <p:nvPr/>
        </p:nvSpPr>
        <p:spPr>
          <a:xfrm>
            <a:off x="686545" y="2094015"/>
            <a:ext cx="3623185" cy="415269"/>
          </a:xfrm>
          <a:prstGeom prst="wedgeRectCallout">
            <a:avLst>
              <a:gd name="adj1" fmla="val 64701"/>
              <a:gd name="adj2" fmla="val 623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Fixture</a:t>
            </a:r>
          </a:p>
          <a:p>
            <a:endParaRPr lang="en-US"/>
          </a:p>
          <a:p>
            <a:pPr marL="285750" indent="-285750">
              <a:buFont typeface="Arial" panose="020B0604020202020204" pitchFamily="34" charset="0"/>
              <a:buChar char="•"/>
            </a:pPr>
            <a:endParaRPr lang="en-US" sz="1400"/>
          </a:p>
        </p:txBody>
      </p:sp>
      <p:sp>
        <p:nvSpPr>
          <p:cNvPr id="7" name="Rectangular Callout 6"/>
          <p:cNvSpPr/>
          <p:nvPr/>
        </p:nvSpPr>
        <p:spPr>
          <a:xfrm>
            <a:off x="686544" y="2717460"/>
            <a:ext cx="3623185" cy="415269"/>
          </a:xfrm>
          <a:prstGeom prst="wedgeRectCallout">
            <a:avLst>
              <a:gd name="adj1" fmla="val 64408"/>
              <a:gd name="adj2" fmla="val -4265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Test</a:t>
            </a:r>
          </a:p>
          <a:p>
            <a:endParaRPr lang="en-US"/>
          </a:p>
          <a:p>
            <a:pPr marL="285750" indent="-285750">
              <a:buFont typeface="Arial" panose="020B0604020202020204" pitchFamily="34" charset="0"/>
              <a:buChar char="•"/>
            </a:pPr>
            <a:endParaRPr lang="en-US" sz="1400"/>
          </a:p>
        </p:txBody>
      </p:sp>
      <p:sp>
        <p:nvSpPr>
          <p:cNvPr id="9" name="Rectangular Callout 8"/>
          <p:cNvSpPr/>
          <p:nvPr/>
        </p:nvSpPr>
        <p:spPr>
          <a:xfrm>
            <a:off x="686543" y="3316593"/>
            <a:ext cx="3623185" cy="415269"/>
          </a:xfrm>
          <a:prstGeom prst="wedgeRectCallout">
            <a:avLst>
              <a:gd name="adj1" fmla="val 67636"/>
              <a:gd name="adj2" fmla="val -349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Steps</a:t>
            </a:r>
          </a:p>
          <a:p>
            <a:endParaRPr lang="en-US"/>
          </a:p>
          <a:p>
            <a:pPr marL="285750" indent="-285750">
              <a:buFont typeface="Arial" panose="020B0604020202020204" pitchFamily="34" charset="0"/>
              <a:buChar char="•"/>
            </a:pPr>
            <a:endParaRPr lang="en-US" sz="1400"/>
          </a:p>
        </p:txBody>
      </p:sp>
      <p:sp>
        <p:nvSpPr>
          <p:cNvPr id="10" name="Rectangular Callout 9"/>
          <p:cNvSpPr/>
          <p:nvPr/>
        </p:nvSpPr>
        <p:spPr>
          <a:xfrm>
            <a:off x="686542" y="3961418"/>
            <a:ext cx="3623185" cy="415269"/>
          </a:xfrm>
          <a:prstGeom prst="wedgeRectCallout">
            <a:avLst>
              <a:gd name="adj1" fmla="val 123393"/>
              <a:gd name="adj2" fmla="val -168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Screenshots for each device</a:t>
            </a:r>
          </a:p>
          <a:p>
            <a:endParaRPr lang="en-US"/>
          </a:p>
          <a:p>
            <a:pPr marL="285750" indent="-285750">
              <a:buFont typeface="Arial" panose="020B0604020202020204" pitchFamily="34" charset="0"/>
              <a:buChar char="•"/>
            </a:pPr>
            <a:endParaRPr lang="en-US" sz="1400"/>
          </a:p>
        </p:txBody>
      </p:sp>
    </p:spTree>
    <p:extLst>
      <p:ext uri="{BB962C8B-B14F-4D97-AF65-F5344CB8AC3E}">
        <p14:creationId xmlns:p14="http://schemas.microsoft.com/office/powerpoint/2010/main" val="4072359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Full device &amp; test logs are available</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4335162" y="1491706"/>
            <a:ext cx="6818391" cy="4568853"/>
          </a:xfrm>
          <a:prstGeom prst="rect">
            <a:avLst/>
          </a:prstGeom>
        </p:spPr>
      </p:pic>
      <p:sp>
        <p:nvSpPr>
          <p:cNvPr id="7" name="Content Placeholder 2"/>
          <p:cNvSpPr>
            <a:spLocks noGrp="1"/>
          </p:cNvSpPr>
          <p:nvPr>
            <p:ph idx="1"/>
          </p:nvPr>
        </p:nvSpPr>
        <p:spPr>
          <a:xfrm>
            <a:off x="535172" y="1736254"/>
            <a:ext cx="2839453" cy="2799872"/>
          </a:xfrm>
        </p:spPr>
        <p:txBody>
          <a:bodyPr>
            <a:normAutofit/>
          </a:bodyPr>
          <a:lstStyle/>
          <a:p>
            <a:pPr marL="0" indent="0">
              <a:buNone/>
            </a:pPr>
            <a:r>
              <a:rPr lang="en-US"/>
              <a:t>Obviously dense with information, but can give you insight into why something failed</a:t>
            </a:r>
          </a:p>
        </p:txBody>
      </p:sp>
    </p:spTree>
    <p:extLst>
      <p:ext uri="{BB962C8B-B14F-4D97-AF65-F5344CB8AC3E}">
        <p14:creationId xmlns:p14="http://schemas.microsoft.com/office/powerpoint/2010/main" val="270082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8270" y="756847"/>
            <a:ext cx="1622076" cy="2987325"/>
          </a:xfrm>
          <a:prstGeom prst="rect">
            <a:avLst/>
          </a:prstGeom>
        </p:spPr>
      </p:pic>
      <p:sp>
        <p:nvSpPr>
          <p:cNvPr id="2" name="Title 1"/>
          <p:cNvSpPr>
            <a:spLocks noGrp="1"/>
          </p:cNvSpPr>
          <p:nvPr>
            <p:ph type="title"/>
          </p:nvPr>
        </p:nvSpPr>
        <p:spPr/>
        <p:txBody>
          <a:bodyPr>
            <a:normAutofit/>
          </a:bodyPr>
          <a:lstStyle/>
          <a:p>
            <a:r>
              <a:rPr lang="en-US"/>
              <a:t>Another example showing a failure</a:t>
            </a:r>
          </a:p>
        </p:txBody>
      </p:sp>
      <p:sp>
        <p:nvSpPr>
          <p:cNvPr id="11" name="Content Placeholder 2"/>
          <p:cNvSpPr>
            <a:spLocks noGrp="1"/>
          </p:cNvSpPr>
          <p:nvPr>
            <p:ph idx="1"/>
          </p:nvPr>
        </p:nvSpPr>
        <p:spPr>
          <a:xfrm>
            <a:off x="224588" y="1443790"/>
            <a:ext cx="3921793" cy="4983851"/>
          </a:xfrm>
        </p:spPr>
        <p:txBody>
          <a:bodyPr>
            <a:normAutofit/>
          </a:bodyPr>
          <a:lstStyle/>
          <a:p>
            <a:r>
              <a:rPr lang="en-US"/>
              <a:t>This failure is due to our newly created lead not showing in the list when we are done. This is an example of Test Cloud discovering an error that is deeper than UI bugs.</a:t>
            </a:r>
          </a:p>
          <a:p>
            <a:r>
              <a:rPr lang="en-US"/>
              <a:t>Here you can see the failure message for this step of the test</a:t>
            </a:r>
          </a:p>
        </p:txBody>
      </p:sp>
      <p:pic>
        <p:nvPicPr>
          <p:cNvPr id="12" name="Picture 11"/>
          <p:cNvPicPr/>
          <p:nvPr/>
        </p:nvPicPr>
        <p:blipFill>
          <a:blip r:embed="rId4" cstate="print">
            <a:extLst>
              <a:ext uri="{28A0092B-C50C-407E-A947-70E740481C1C}">
                <a14:useLocalDpi xmlns:a14="http://schemas.microsoft.com/office/drawing/2010/main" val="0"/>
              </a:ext>
            </a:extLst>
          </a:blip>
          <a:stretch>
            <a:fillRect/>
          </a:stretch>
        </p:blipFill>
        <p:spPr>
          <a:xfrm>
            <a:off x="4720856" y="3880884"/>
            <a:ext cx="6428407" cy="1959693"/>
          </a:xfrm>
          <a:prstGeom prst="rect">
            <a:avLst/>
          </a:prstGeom>
        </p:spPr>
      </p:pic>
      <p:sp>
        <p:nvSpPr>
          <p:cNvPr id="13" name="Rectangular Callout 12"/>
          <p:cNvSpPr/>
          <p:nvPr/>
        </p:nvSpPr>
        <p:spPr>
          <a:xfrm>
            <a:off x="8474149" y="1762318"/>
            <a:ext cx="3108251" cy="1650733"/>
          </a:xfrm>
          <a:prstGeom prst="wedgeRectCallout">
            <a:avLst>
              <a:gd name="adj1" fmla="val -52239"/>
              <a:gd name="adj2" fmla="val 12729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a:t>good example of why you want to use descriptive language in your error messages</a:t>
            </a:r>
          </a:p>
          <a:p>
            <a:pPr marL="285750" indent="-285750">
              <a:buFont typeface="Arial" panose="020B0604020202020204" pitchFamily="34" charset="0"/>
              <a:buChar char="•"/>
            </a:pPr>
            <a:endParaRPr lang="en-US"/>
          </a:p>
        </p:txBody>
      </p:sp>
      <p:cxnSp>
        <p:nvCxnSpPr>
          <p:cNvPr id="14" name="Straight Arrow Connector 13"/>
          <p:cNvCxnSpPr/>
          <p:nvPr/>
        </p:nvCxnSpPr>
        <p:spPr>
          <a:xfrm flipV="1">
            <a:off x="3646967" y="4860730"/>
            <a:ext cx="1297173" cy="1578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289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64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1" y="1194318"/>
            <a:ext cx="11279543" cy="3824849"/>
          </a:xfrm>
        </p:spPr>
        <p:txBody>
          <a:bodyPr/>
          <a:lstStyle/>
          <a:p>
            <a:r>
              <a:rPr lang="en-US" dirty="0"/>
              <a:t>Additional resources</a:t>
            </a:r>
          </a:p>
          <a:p>
            <a:r>
              <a:rPr lang="en-US" sz="2667" dirty="0">
                <a:latin typeface="Calibri Light" panose="020F0302020204030204" pitchFamily="34" charset="0"/>
                <a:cs typeface="Calibri Light" panose="020F0302020204030204" pitchFamily="34" charset="0"/>
              </a:rPr>
              <a:t>Thing 1</a:t>
            </a:r>
          </a:p>
          <a:p>
            <a:r>
              <a:rPr lang="en-US" sz="2667" dirty="0">
                <a:latin typeface="Calibri Light" panose="020F0302020204030204" pitchFamily="34" charset="0"/>
                <a:cs typeface="Calibri Light" panose="020F0302020204030204" pitchFamily="34" charset="0"/>
              </a:rPr>
              <a:t>Thing 2</a:t>
            </a:r>
          </a:p>
          <a:p>
            <a:r>
              <a:rPr lang="en-US" sz="2667" dirty="0">
                <a:latin typeface="Calibri Light" panose="020F0302020204030204" pitchFamily="34" charset="0"/>
                <a:cs typeface="Calibri Light" panose="020F0302020204030204" pitchFamily="34" charset="0"/>
              </a:rPr>
              <a:t>Thing 2</a:t>
            </a:r>
          </a:p>
        </p:txBody>
      </p:sp>
    </p:spTree>
    <p:extLst>
      <p:ext uri="{BB962C8B-B14F-4D97-AF65-F5344CB8AC3E}">
        <p14:creationId xmlns:p14="http://schemas.microsoft.com/office/powerpoint/2010/main" val="39061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nvSpPr>
        <p:spPr>
          <a:xfrm>
            <a:off x="2436316" y="529976"/>
            <a:ext cx="72200" cy="32861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defTabSz="321457">
              <a:lnSpc>
                <a:spcPts val="1969"/>
              </a:lnSpc>
              <a:defRPr sz="1200">
                <a:latin typeface="Times"/>
                <a:ea typeface="Times"/>
                <a:cs typeface="Times"/>
                <a:sym typeface="Times"/>
              </a:defRPr>
            </a:pPr>
            <a:endParaRPr sz="844"/>
          </a:p>
        </p:txBody>
      </p:sp>
      <p:sp>
        <p:nvSpPr>
          <p:cNvPr id="2" name="Title 1"/>
          <p:cNvSpPr>
            <a:spLocks noGrp="1"/>
          </p:cNvSpPr>
          <p:nvPr>
            <p:ph type="title"/>
          </p:nvPr>
        </p:nvSpPr>
        <p:spPr/>
        <p:txBody>
          <a:bodyPr/>
          <a:lstStyle/>
          <a:p>
            <a:r>
              <a:rPr lang="en-US"/>
              <a:t>Communication with an iOS app</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70820463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a UI test</a:t>
            </a:r>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SzTx/>
              <a:buNone/>
            </a:pPr>
            <a:r>
              <a:rPr lang="is-IS" dirty="0">
                <a:solidFill>
                  <a:srgbClr val="000000"/>
                </a:solidFill>
                <a:latin typeface="Menlo" charset="0"/>
              </a:rPr>
              <a:t>[</a:t>
            </a:r>
            <a:r>
              <a:rPr lang="is-IS" dirty="0">
                <a:solidFill>
                  <a:srgbClr val="222222"/>
                </a:solidFill>
                <a:latin typeface="Menlo" charset="0"/>
              </a:rPr>
              <a:t>TestFixture</a:t>
            </a:r>
            <a:r>
              <a:rPr lang="is-IS" dirty="0">
                <a:solidFill>
                  <a:srgbClr val="000000"/>
                </a:solidFill>
                <a:latin typeface="Menlo" charset="0"/>
              </a:rPr>
              <a:t>]</a:t>
            </a:r>
            <a:br>
              <a:rPr lang="is-IS" dirty="0">
                <a:latin typeface="Menlo" charset="0"/>
              </a:rPr>
            </a:b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class</a:t>
            </a:r>
            <a:r>
              <a:rPr lang="is-IS" dirty="0">
                <a:solidFill>
                  <a:srgbClr val="222222"/>
                </a:solidFill>
                <a:latin typeface="Menlo" charset="0"/>
              </a:rPr>
              <a:t> </a:t>
            </a:r>
            <a:r>
              <a:rPr lang="is-IS" dirty="0">
                <a:solidFill>
                  <a:srgbClr val="2B8FAF"/>
                </a:solidFill>
                <a:latin typeface="Menlo" charset="0"/>
              </a:rPr>
              <a:t>Tests</a:t>
            </a:r>
            <a:br>
              <a:rPr lang="is-IS" dirty="0">
                <a:latin typeface="Menlo" charset="0"/>
              </a:rPr>
            </a:br>
            <a:br>
              <a:rPr lang="is-IS" dirty="0">
                <a:latin typeface="Menlo" charset="0"/>
              </a:rPr>
            </a:b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r>
              <a:rPr lang="is-IS" dirty="0">
                <a:solidFill>
                  <a:srgbClr val="222222"/>
                </a:solidFill>
                <a:latin typeface="Menlo" charset="0"/>
              </a:rPr>
              <a:t>SetUp</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void</a:t>
            </a:r>
            <a:r>
              <a:rPr lang="is-IS" dirty="0">
                <a:solidFill>
                  <a:srgbClr val="222222"/>
                </a:solidFill>
                <a:latin typeface="Menlo" charset="0"/>
              </a:rPr>
              <a:t> BeforeEachTest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8000"/>
                </a:solidFill>
                <a:latin typeface="Menlo" charset="0"/>
              </a:rPr>
              <a:t>// Set up app</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r>
              <a:rPr lang="is-IS" dirty="0">
                <a:solidFill>
                  <a:srgbClr val="222222"/>
                </a:solidFill>
                <a:latin typeface="Menlo" charset="0"/>
              </a:rPr>
              <a:t>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void</a:t>
            </a:r>
            <a:r>
              <a:rPr lang="is-IS" dirty="0">
                <a:solidFill>
                  <a:srgbClr val="222222"/>
                </a:solidFill>
                <a:latin typeface="Menlo" charset="0"/>
              </a:rPr>
              <a:t> LogInTest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app.Tap</a:t>
            </a:r>
            <a:r>
              <a:rPr lang="is-IS" dirty="0">
                <a:solidFill>
                  <a:srgbClr val="000000"/>
                </a:solidFill>
                <a:latin typeface="Menlo" charset="0"/>
              </a:rPr>
              <a:t>(</a:t>
            </a:r>
            <a:r>
              <a:rPr lang="is-IS" dirty="0">
                <a:solidFill>
                  <a:srgbClr val="222222"/>
                </a:solidFill>
                <a:latin typeface="Menlo" charset="0"/>
              </a:rPr>
              <a:t>x =</a:t>
            </a:r>
            <a:r>
              <a:rPr lang="is-IS" dirty="0">
                <a:solidFill>
                  <a:srgbClr val="000000"/>
                </a:solidFill>
                <a:latin typeface="Menlo" charset="0"/>
              </a:rPr>
              <a:t>&gt;</a:t>
            </a:r>
            <a:r>
              <a:rPr lang="is-IS" dirty="0">
                <a:solidFill>
                  <a:srgbClr val="222222"/>
                </a:solidFill>
                <a:latin typeface="Menlo" charset="0"/>
              </a:rPr>
              <a:t> x.Id</a:t>
            </a:r>
            <a:r>
              <a:rPr lang="is-IS" dirty="0">
                <a:solidFill>
                  <a:srgbClr val="000000"/>
                </a:solidFill>
                <a:latin typeface="Menlo" charset="0"/>
              </a:rPr>
              <a:t>(</a:t>
            </a:r>
            <a:r>
              <a:rPr lang="is-IS" dirty="0">
                <a:solidFill>
                  <a:srgbClr val="A31515"/>
                </a:solidFill>
                <a:latin typeface="Menlo" charset="0"/>
              </a:rPr>
              <a:t>"log-in-button"</a:t>
            </a:r>
            <a:r>
              <a:rPr lang="is-IS" dirty="0">
                <a:solidFill>
                  <a:srgbClr val="000000"/>
                </a:solidFill>
                <a:latin typeface="Menlo" charset="0"/>
              </a:rPr>
              <a:t>))</a:t>
            </a:r>
            <a:r>
              <a:rPr lang="is-IS" dirty="0">
                <a:solidFill>
                  <a:srgbClr val="222222"/>
                </a:solidFill>
                <a:latin typeface="Menlo" charset="0"/>
              </a:rPr>
              <a:t>;</a:t>
            </a:r>
            <a:br>
              <a:rPr lang="is-IS" dirty="0">
                <a:latin typeface="Menlo" charset="0"/>
              </a:rPr>
            </a:br>
            <a:r>
              <a:rPr lang="is-IS" dirty="0">
                <a:solidFill>
                  <a:srgbClr val="222222"/>
                </a:solidFill>
                <a:latin typeface="Menlo" charset="0"/>
              </a:rPr>
              <a:t>        </a:t>
            </a:r>
            <a:r>
              <a:rPr lang="is-IS" dirty="0">
                <a:solidFill>
                  <a:srgbClr val="008000"/>
                </a:solidFill>
                <a:latin typeface="Menlo" charset="0"/>
              </a:rPr>
              <a:t>// ...</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000000"/>
                </a:solidFill>
                <a:latin typeface="Menlo" charset="0"/>
              </a:rPr>
              <a:t>}</a:t>
            </a:r>
            <a:endParaRPr lang="en-US" dirty="0">
              <a:latin typeface="Menlo" charset="0"/>
              <a:ea typeface="Menlo" charset="0"/>
              <a:cs typeface="Menlo" charset="0"/>
            </a:endParaRPr>
          </a:p>
        </p:txBody>
      </p:sp>
    </p:spTree>
    <p:extLst>
      <p:ext uri="{BB962C8B-B14F-4D97-AF65-F5344CB8AC3E}">
        <p14:creationId xmlns:p14="http://schemas.microsoft.com/office/powerpoint/2010/main" val="41681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Finding elements on the screen</a:t>
            </a:r>
          </a:p>
        </p:txBody>
      </p:sp>
      <p:sp>
        <p:nvSpPr>
          <p:cNvPr id="3" name="Content Placeholder 2"/>
          <p:cNvSpPr>
            <a:spLocks noGrp="1"/>
          </p:cNvSpPr>
          <p:nvPr>
            <p:ph idx="1"/>
          </p:nvPr>
        </p:nvSpPr>
        <p:spPr>
          <a:xfrm>
            <a:off x="609600" y="1338990"/>
            <a:ext cx="10972800" cy="5194672"/>
          </a:xfrm>
        </p:spPr>
        <p:txBody>
          <a:bodyPr>
            <a:normAutofit fontScale="92500" lnSpcReduction="20000"/>
          </a:bodyPr>
          <a:lstStyle/>
          <a:p>
            <a:r>
              <a:rPr lang="en-US" dirty="0" err="1">
                <a:latin typeface="Menlo" charset="0"/>
                <a:ea typeface="Menlo" charset="0"/>
                <a:cs typeface="Menlo" charset="0"/>
              </a:rPr>
              <a:t>app.Repl</a:t>
            </a:r>
            <a:r>
              <a:rPr lang="en-US" dirty="0">
                <a:latin typeface="Menlo" charset="0"/>
                <a:ea typeface="Menlo" charset="0"/>
                <a:cs typeface="Menlo" charset="0"/>
              </a:rPr>
              <a:t>()</a:t>
            </a:r>
          </a:p>
          <a:p>
            <a:pPr lvl="1"/>
            <a:r>
              <a:rPr lang="en-US" dirty="0"/>
              <a:t>Opens terminal interaction with app</a:t>
            </a:r>
          </a:p>
          <a:p>
            <a:r>
              <a:rPr lang="en-US" dirty="0">
                <a:latin typeface="Menlo" charset="0"/>
                <a:ea typeface="Menlo" charset="0"/>
                <a:cs typeface="Menlo" charset="0"/>
              </a:rPr>
              <a:t>tree</a:t>
            </a:r>
          </a:p>
          <a:p>
            <a:pPr lvl="1"/>
            <a:r>
              <a:rPr lang="en-US" dirty="0"/>
              <a:t>Prints UI visual hierarchy</a:t>
            </a:r>
          </a:p>
          <a:p>
            <a:r>
              <a:rPr lang="en-US" dirty="0" err="1">
                <a:latin typeface="Menlo" charset="0"/>
                <a:ea typeface="Menlo" charset="0"/>
                <a:cs typeface="Menlo" charset="0"/>
              </a:rPr>
              <a:t>app.Query</a:t>
            </a:r>
            <a:r>
              <a:rPr lang="en-US" dirty="0">
                <a:latin typeface="Menlo" charset="0"/>
                <a:ea typeface="Menlo" charset="0"/>
                <a:cs typeface="Menlo" charset="0"/>
              </a:rPr>
              <a:t>()</a:t>
            </a:r>
          </a:p>
          <a:p>
            <a:pPr lvl="1"/>
            <a:r>
              <a:rPr lang="en-US" dirty="0"/>
              <a:t>Gets a list of all the elements on the screen</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x.Class</a:t>
            </a:r>
            <a:r>
              <a:rPr lang="en-US" dirty="0">
                <a:latin typeface="Menlo" charset="0"/>
                <a:ea typeface="Menlo" charset="0"/>
                <a:cs typeface="Menlo" charset="0"/>
              </a:rPr>
              <a:t>(</a:t>
            </a:r>
            <a:r>
              <a:rPr lang="en-US" dirty="0">
                <a:solidFill>
                  <a:srgbClr val="A31515"/>
                </a:solidFill>
                <a:latin typeface="Menlo" charset="0"/>
              </a:rPr>
              <a:t>"Button"</a:t>
            </a:r>
            <a:r>
              <a:rPr lang="en-US" dirty="0">
                <a:latin typeface="Menlo" charset="0"/>
                <a:ea typeface="Menlo" charset="0"/>
                <a:cs typeface="Menlo" charset="0"/>
              </a:rPr>
              <a:t>))</a:t>
            </a:r>
          </a:p>
          <a:p>
            <a:pPr lvl="1"/>
            <a:r>
              <a:rPr lang="en-US" dirty="0"/>
              <a:t>Elements of the specified type</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x.Text</a:t>
            </a:r>
            <a:r>
              <a:rPr lang="en-US" dirty="0">
                <a:latin typeface="Menlo" charset="0"/>
                <a:ea typeface="Menlo" charset="0"/>
                <a:cs typeface="Menlo" charset="0"/>
              </a:rPr>
              <a:t>(</a:t>
            </a:r>
            <a:r>
              <a:rPr lang="en-US" dirty="0">
                <a:solidFill>
                  <a:srgbClr val="A31515"/>
                </a:solidFill>
                <a:latin typeface="Menlo" charset="0"/>
              </a:rPr>
              <a:t>"Log in"</a:t>
            </a:r>
            <a:r>
              <a:rPr lang="en-US" dirty="0">
                <a:latin typeface="Menlo" charset="0"/>
                <a:ea typeface="Menlo" charset="0"/>
                <a:cs typeface="Menlo" charset="0"/>
              </a:rPr>
              <a:t>))</a:t>
            </a:r>
          </a:p>
          <a:p>
            <a:pPr lvl="1"/>
            <a:r>
              <a:rPr lang="en-US" dirty="0"/>
              <a:t>Elements with the specified text</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x.Class</a:t>
            </a:r>
            <a:r>
              <a:rPr lang="en-US" dirty="0">
                <a:latin typeface="Menlo" charset="0"/>
                <a:ea typeface="Menlo" charset="0"/>
                <a:cs typeface="Menlo" charset="0"/>
              </a:rPr>
              <a:t>(</a:t>
            </a:r>
            <a:r>
              <a:rPr lang="en-US" dirty="0">
                <a:solidFill>
                  <a:srgbClr val="A31515"/>
                </a:solidFill>
                <a:latin typeface="Menlo" charset="0"/>
              </a:rPr>
              <a:t>"Button"</a:t>
            </a:r>
            <a:r>
              <a:rPr lang="en-US" dirty="0">
                <a:latin typeface="Menlo" charset="0"/>
                <a:ea typeface="Menlo" charset="0"/>
                <a:cs typeface="Menlo" charset="0"/>
              </a:rPr>
              <a:t>).Text(</a:t>
            </a:r>
            <a:r>
              <a:rPr lang="en-US" dirty="0">
                <a:solidFill>
                  <a:srgbClr val="A31515"/>
                </a:solidFill>
                <a:latin typeface="Menlo" charset="0"/>
              </a:rPr>
              <a:t>"Log in"</a:t>
            </a:r>
            <a:r>
              <a:rPr lang="en-US" dirty="0">
                <a:latin typeface="Menlo" charset="0"/>
                <a:ea typeface="Menlo" charset="0"/>
                <a:cs typeface="Menlo" charset="0"/>
              </a:rPr>
              <a:t>))</a:t>
            </a:r>
          </a:p>
          <a:p>
            <a:pPr lvl="1"/>
            <a:r>
              <a:rPr lang="en-US" dirty="0"/>
              <a:t>Elements of the specified type that also have the specified text</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x.Id</a:t>
            </a:r>
            <a:r>
              <a:rPr lang="en-US" dirty="0">
                <a:latin typeface="Menlo" charset="0"/>
                <a:ea typeface="Menlo" charset="0"/>
                <a:cs typeface="Menlo" charset="0"/>
              </a:rPr>
              <a:t>(</a:t>
            </a:r>
            <a:r>
              <a:rPr lang="en-US" dirty="0">
                <a:solidFill>
                  <a:srgbClr val="A31515"/>
                </a:solidFill>
                <a:latin typeface="Menlo" charset="0"/>
              </a:rPr>
              <a:t>"</a:t>
            </a:r>
            <a:r>
              <a:rPr lang="en-US" dirty="0" err="1">
                <a:solidFill>
                  <a:srgbClr val="A31515"/>
                </a:solidFill>
                <a:latin typeface="Menlo" charset="0"/>
              </a:rPr>
              <a:t>LogInButton</a:t>
            </a:r>
            <a:r>
              <a:rPr lang="en-US" dirty="0">
                <a:solidFill>
                  <a:srgbClr val="A31515"/>
                </a:solidFill>
                <a:latin typeface="Menlo" charset="0"/>
              </a:rPr>
              <a:t>"</a:t>
            </a:r>
            <a:r>
              <a:rPr lang="en-US" dirty="0">
                <a:latin typeface="Menlo" charset="0"/>
                <a:ea typeface="Menlo" charset="0"/>
                <a:cs typeface="Menlo" charset="0"/>
              </a:rPr>
              <a:t>))</a:t>
            </a:r>
          </a:p>
          <a:p>
            <a:pPr lvl="1"/>
            <a:r>
              <a:rPr lang="en-US" dirty="0"/>
              <a:t>Elements with the specified ID</a:t>
            </a:r>
          </a:p>
          <a:p>
            <a:pPr lvl="1"/>
            <a:r>
              <a:rPr lang="en-US" dirty="0"/>
              <a:t>This is the best method to use to locate an element</a:t>
            </a:r>
          </a:p>
        </p:txBody>
      </p:sp>
    </p:spTree>
    <p:extLst>
      <p:ext uri="{BB962C8B-B14F-4D97-AF65-F5344CB8AC3E}">
        <p14:creationId xmlns:p14="http://schemas.microsoft.com/office/powerpoint/2010/main" val="382669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1D696EF-1DAA-424E-8406-7419663F380D}"/>
</file>

<file path=customXml/itemProps2.xml><?xml version="1.0" encoding="utf-8"?>
<ds:datastoreItem xmlns:ds="http://schemas.openxmlformats.org/officeDocument/2006/customXml" ds:itemID="{327D0045-2894-4436-B535-EEA2F59ADEA5}">
  <ds:schemaRefs>
    <ds:schemaRef ds:uri="http://schemas.microsoft.com/office/2006/documentManagement/types"/>
    <ds:schemaRef ds:uri="d0cc1922-6699-4a3f-ac8d-526aac4c9026"/>
    <ds:schemaRef ds:uri="9b7a0a0a-1b82-471a-b273-a9190d3e0722"/>
    <ds:schemaRef ds:uri="http://purl.org/dc/term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84baacb7-df7a-4965-9652-dc6b04eb3813"/>
    <ds:schemaRef ds:uri="http://www.w3.org/XML/1998/namespace"/>
  </ds:schemaRefs>
</ds:datastoreItem>
</file>

<file path=customXml/itemProps3.xml><?xml version="1.0" encoding="utf-8"?>
<ds:datastoreItem xmlns:ds="http://schemas.openxmlformats.org/officeDocument/2006/customXml" ds:itemID="{B0AD964A-A012-4770-A23C-02BEAA177BD7}">
  <ds:schemaRefs>
    <ds:schemaRef ds:uri="http://schemas.microsoft.com/sharepoint/v3/contenttype/forms"/>
  </ds:schemaRefs>
</ds:datastoreItem>
</file>

<file path=customXml/itemProps4.xml><?xml version="1.0" encoding="utf-8"?>
<ds:datastoreItem xmlns:ds="http://schemas.openxmlformats.org/officeDocument/2006/customXml" ds:itemID="{C274594F-FD17-4486-8B15-F1F35B8A33E0}"/>
</file>

<file path=docProps/app.xml><?xml version="1.0" encoding="utf-8"?>
<Properties xmlns="http://schemas.openxmlformats.org/officeDocument/2006/extended-properties" xmlns:vt="http://schemas.openxmlformats.org/officeDocument/2006/docPropsVTypes">
  <TotalTime>7851</TotalTime>
  <Words>5130</Words>
  <Application>Microsoft Office PowerPoint</Application>
  <PresentationFormat>Widescreen</PresentationFormat>
  <Paragraphs>706</Paragraphs>
  <Slides>66</Slides>
  <Notes>63</Notes>
  <HiddenSlides>2</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Agenda</vt:lpstr>
      <vt:lpstr>PowerPoint Presentation</vt:lpstr>
      <vt:lpstr>UI testing vs. Unit testing</vt:lpstr>
      <vt:lpstr>UI view hierarchy</vt:lpstr>
      <vt:lpstr>Communication with an Android app</vt:lpstr>
      <vt:lpstr>Communication with an iOS app</vt:lpstr>
      <vt:lpstr>Anatomy of a UI test</vt:lpstr>
      <vt:lpstr>Finding elements on the screen</vt:lpstr>
      <vt:lpstr>How to interact with an app’s UI</vt:lpstr>
      <vt:lpstr>PowerPoint Presentation</vt:lpstr>
      <vt:lpstr>Exercise 1: Make your own first test</vt:lpstr>
      <vt:lpstr>WebView queries</vt:lpstr>
      <vt:lpstr>Invoke a control’s methods</vt:lpstr>
      <vt:lpstr>Backdoor methods</vt:lpstr>
      <vt:lpstr>Defining backdoor methods – Android</vt:lpstr>
      <vt:lpstr>Defining backdoor methods - iOS</vt:lpstr>
      <vt:lpstr>Invoking backdoor methods</vt:lpstr>
      <vt:lpstr>Exercise 2: Write and consume backdoor methods</vt:lpstr>
      <vt:lpstr>Common pitfalls</vt:lpstr>
      <vt:lpstr>PowerPoint Presentation</vt:lpstr>
      <vt:lpstr>The page object pattern (POP)</vt:lpstr>
      <vt:lpstr>Page object pattern rules</vt:lpstr>
      <vt:lpstr>Page object architecture</vt:lpstr>
      <vt:lpstr>Test using the page object pattern</vt:lpstr>
      <vt:lpstr>PowerPoint Presentation</vt:lpstr>
      <vt:lpstr>Exercise 3: Refactor to page object pattern</vt:lpstr>
      <vt:lpstr>Recommendations: When to use the page object pattern</vt:lpstr>
      <vt:lpstr>A few other general UI test best practices</vt:lpstr>
      <vt:lpstr>PowerPoint Presentation</vt:lpstr>
      <vt:lpstr>PowerPoint Presentation</vt:lpstr>
      <vt:lpstr>Testing on real devices</vt:lpstr>
      <vt:lpstr>PowerPoint Presentation</vt:lpstr>
      <vt:lpstr>Command line parameters</vt:lpstr>
      <vt:lpstr>Optional parameters</vt:lpstr>
      <vt:lpstr>Exercise 4: Try Xamarin Test Cloud</vt:lpstr>
      <vt:lpstr>Other Test Cloud frameworks supported</vt:lpstr>
      <vt:lpstr>Test Cloud frameworks support</vt:lpstr>
      <vt:lpstr>PowerPoint Presentation</vt:lpstr>
      <vt:lpstr>Deployment</vt:lpstr>
      <vt:lpstr>Benefits of continuous delivery</vt:lpstr>
      <vt:lpstr>Continuous delivery</vt:lpstr>
      <vt:lpstr>Feedback</vt:lpstr>
      <vt:lpstr>Visual Studio App Center</vt:lpstr>
      <vt:lpstr>Continuous integration and source control offerings</vt:lpstr>
      <vt:lpstr>Build your own agents</vt:lpstr>
      <vt:lpstr>Scripting build steps</vt:lpstr>
      <vt:lpstr>Example Cake script</vt:lpstr>
      <vt:lpstr>Build/CI</vt:lpstr>
      <vt:lpstr>Exercise 5: Automate build and test process</vt:lpstr>
      <vt:lpstr>PowerPoint Presentation</vt:lpstr>
      <vt:lpstr>PowerPoint Presentation</vt:lpstr>
      <vt:lpstr>PowerPoint Presentation</vt:lpstr>
      <vt:lpstr>Things to be aware of as you write your tests</vt:lpstr>
      <vt:lpstr>PowerPoint Presentation</vt:lpstr>
      <vt:lpstr>Starting Xamarin Test Cloud</vt:lpstr>
      <vt:lpstr>Uploading a new app to Test Cloud</vt:lpstr>
      <vt:lpstr>Using the generated command line</vt:lpstr>
      <vt:lpstr>Test series overview with historical data</vt:lpstr>
      <vt:lpstr>Xamarin Test Cloud UI</vt:lpstr>
      <vt:lpstr>Peak memory usage record in the UI</vt:lpstr>
      <vt:lpstr>Test layout</vt:lpstr>
      <vt:lpstr>Full device &amp; test logs are available</vt:lpstr>
      <vt:lpstr>Another example showing a failure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L. Kerns</cp:lastModifiedBy>
  <cp:revision>35</cp:revision>
  <dcterms:modified xsi:type="dcterms:W3CDTF">2018-01-16T21:09:37Z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6479149e-8d0d-48c9-b6c2-bfb14e10e8ce</vt:lpwstr>
  </property>
  <property fmtid="{D5CDD505-2E9C-101B-9397-08002B2CF9AE}" pid="3" name="ContentTypeId">
    <vt:lpwstr>0x0101003F05E5D475D7BC4F92CA0FAF2ED82551</vt:lpwstr>
  </property>
</Properties>
</file>